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handoutMasterIdLst>
    <p:handoutMasterId r:id="rId20"/>
  </p:handoutMasterIdLst>
  <p:sldIdLst>
    <p:sldId id="256" r:id="rId6"/>
    <p:sldId id="303" r:id="rId7"/>
    <p:sldId id="335" r:id="rId8"/>
    <p:sldId id="345" r:id="rId9"/>
    <p:sldId id="338" r:id="rId10"/>
    <p:sldId id="337" r:id="rId11"/>
    <p:sldId id="339" r:id="rId12"/>
    <p:sldId id="341" r:id="rId13"/>
    <p:sldId id="342" r:id="rId14"/>
    <p:sldId id="347" r:id="rId15"/>
    <p:sldId id="346" r:id="rId16"/>
    <p:sldId id="344" r:id="rId17"/>
    <p:sldId id="32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chers, Mike" initials="MMB" lastIdx="17" clrIdx="0">
    <p:extLst>
      <p:ext uri="{19B8F6BF-5375-455C-9EA6-DF929625EA0E}">
        <p15:presenceInfo xmlns:p15="http://schemas.microsoft.com/office/powerpoint/2012/main" userId="Borchers, Mi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2674" autoAdjust="0"/>
  </p:normalViewPr>
  <p:slideViewPr>
    <p:cSldViewPr>
      <p:cViewPr varScale="1">
        <p:scale>
          <a:sx n="109" d="100"/>
          <a:sy n="109" d="100"/>
        </p:scale>
        <p:origin x="169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274"/>
    </p:cViewPr>
  </p:sorterViewPr>
  <p:notesViewPr>
    <p:cSldViewPr>
      <p:cViewPr>
        <p:scale>
          <a:sx n="80" d="100"/>
          <a:sy n="80" d="100"/>
        </p:scale>
        <p:origin x="3882" y="198"/>
      </p:cViewPr>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6695EA-9474-4361-B7CF-8CAEA127897F}" type="datetimeFigureOut">
              <a:rPr lang="en-US" smtClean="0"/>
              <a:pPr/>
              <a:t>4/15/2019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9EDA3-0E3E-463B-BD23-21F72535327E}"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7F8E20-57B3-4D2E-9967-6CDE5E7091F2}" type="datetimeFigureOut">
              <a:rPr lang="en-US" smtClean="0"/>
              <a:pPr/>
              <a:t>4/15/2019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DEB739E-4580-42C5-881C-76AA9B99817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1DEB739E-4580-42C5-881C-76AA9B99817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Curve takes into account reservoir level as well as flow data, minimum release criteria, and rainfall each month .</a:t>
            </a:r>
          </a:p>
        </p:txBody>
      </p:sp>
      <p:sp>
        <p:nvSpPr>
          <p:cNvPr id="4" name="Slide Number Placeholder 3"/>
          <p:cNvSpPr>
            <a:spLocks noGrp="1"/>
          </p:cNvSpPr>
          <p:nvPr>
            <p:ph type="sldNum" sz="quarter" idx="10"/>
          </p:nvPr>
        </p:nvSpPr>
        <p:spPr/>
        <p:txBody>
          <a:bodyPr/>
          <a:lstStyle/>
          <a:p>
            <a:fld id="{95BC4700-D56F-49A4-A985-97DF17273F63}" type="slidenum">
              <a:rPr lang="en-US" smtClean="0"/>
              <a:pPr/>
              <a:t>10</a:t>
            </a:fld>
            <a:endParaRPr lang="en-US"/>
          </a:p>
        </p:txBody>
      </p:sp>
    </p:spTree>
    <p:extLst>
      <p:ext uri="{BB962C8B-B14F-4D97-AF65-F5344CB8AC3E}">
        <p14:creationId xmlns:p14="http://schemas.microsoft.com/office/powerpoint/2010/main" val="229180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City’s water supply was susceptible to long droughts because the reservoir system was</a:t>
            </a:r>
            <a:r>
              <a:rPr lang="en-US" sz="1200" b="0" i="0" kern="1200" baseline="0" dirty="0">
                <a:solidFill>
                  <a:schemeClr val="tx1"/>
                </a:solidFill>
                <a:effectLst/>
                <a:latin typeface="+mn-lt"/>
                <a:ea typeface="+mn-ea"/>
                <a:cs typeface="+mn-cs"/>
              </a:rPr>
              <a:t> designed to capture (for public water supply) more than half of the available watershed runoff (53% without taking into consideration the interconnected flows shown in the slide)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PTRWA interconnect – 6.736 MGD </a:t>
            </a:r>
          </a:p>
          <a:p>
            <a:r>
              <a:rPr lang="en-US" sz="1200" b="0" i="0" kern="1200" dirty="0">
                <a:solidFill>
                  <a:schemeClr val="tx1"/>
                </a:solidFill>
                <a:effectLst/>
                <a:latin typeface="+mn-lt"/>
                <a:ea typeface="+mn-ea"/>
                <a:cs typeface="+mn-cs"/>
              </a:rPr>
              <a:t>Reidsville – 1 MGD</a:t>
            </a:r>
          </a:p>
          <a:p>
            <a:r>
              <a:rPr lang="en-US" sz="1200" b="0" i="0" kern="1200" dirty="0">
                <a:solidFill>
                  <a:schemeClr val="tx1"/>
                </a:solidFill>
                <a:effectLst/>
                <a:latin typeface="+mn-lt"/>
                <a:ea typeface="+mn-ea"/>
                <a:cs typeface="+mn-cs"/>
              </a:rPr>
              <a:t>Burlington – 1.5 to</a:t>
            </a:r>
            <a:r>
              <a:rPr lang="en-US" sz="1200" b="0" i="0" kern="1200" baseline="0" dirty="0">
                <a:solidFill>
                  <a:schemeClr val="tx1"/>
                </a:solidFill>
                <a:effectLst/>
                <a:latin typeface="+mn-lt"/>
                <a:ea typeface="+mn-ea"/>
                <a:cs typeface="+mn-cs"/>
              </a:rPr>
              <a:t> 5 </a:t>
            </a:r>
            <a:r>
              <a:rPr lang="en-US" sz="1200" b="0" i="0" kern="1200" dirty="0">
                <a:solidFill>
                  <a:schemeClr val="tx1"/>
                </a:solidFill>
                <a:effectLst/>
                <a:latin typeface="+mn-lt"/>
                <a:ea typeface="+mn-ea"/>
                <a:cs typeface="+mn-cs"/>
              </a:rPr>
              <a:t>MGD</a:t>
            </a:r>
          </a:p>
          <a:p>
            <a:r>
              <a:rPr lang="en-US" sz="1200" b="0" i="0" kern="1200" dirty="0">
                <a:solidFill>
                  <a:schemeClr val="tx1"/>
                </a:solidFill>
                <a:effectLst/>
                <a:latin typeface="+mn-lt"/>
                <a:ea typeface="+mn-ea"/>
                <a:cs typeface="+mn-cs"/>
              </a:rPr>
              <a:t>Winston-Salem – 0 to 3 MGD intermittent / emergency (free chlorine)</a:t>
            </a:r>
          </a:p>
          <a:p>
            <a:r>
              <a:rPr lang="en-US" sz="1200" b="0" i="0" kern="1200" dirty="0">
                <a:solidFill>
                  <a:schemeClr val="tx1"/>
                </a:solidFill>
                <a:effectLst/>
                <a:latin typeface="+mn-lt"/>
                <a:ea typeface="+mn-ea"/>
                <a:cs typeface="+mn-cs"/>
              </a:rPr>
              <a:t>City of High Point – 0 to 1.5 MGD emergency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 quality at each interconnect must meet all regulatory requirements and compliance standards</a:t>
            </a:r>
          </a:p>
        </p:txBody>
      </p:sp>
      <p:sp>
        <p:nvSpPr>
          <p:cNvPr id="4" name="Slide Number Placeholder 3"/>
          <p:cNvSpPr>
            <a:spLocks noGrp="1"/>
          </p:cNvSpPr>
          <p:nvPr>
            <p:ph type="sldNum" sz="quarter" idx="10"/>
          </p:nvPr>
        </p:nvSpPr>
        <p:spPr/>
        <p:txBody>
          <a:bodyPr/>
          <a:lstStyle/>
          <a:p>
            <a:fld id="{95BC4700-D56F-49A4-A985-97DF17273F63}" type="slidenum">
              <a:rPr lang="en-US" smtClean="0"/>
              <a:pPr/>
              <a:t>11</a:t>
            </a:fld>
            <a:endParaRPr lang="en-US"/>
          </a:p>
        </p:txBody>
      </p:sp>
    </p:spTree>
    <p:extLst>
      <p:ext uri="{BB962C8B-B14F-4D97-AF65-F5344CB8AC3E}">
        <p14:creationId xmlns:p14="http://schemas.microsoft.com/office/powerpoint/2010/main" val="409113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pressure zones and label</a:t>
            </a:r>
            <a:r>
              <a:rPr lang="en-US" baseline="0" dirty="0"/>
              <a:t> </a:t>
            </a:r>
            <a:r>
              <a:rPr lang="en-US" dirty="0"/>
              <a:t>based</a:t>
            </a:r>
            <a:r>
              <a:rPr lang="en-US" baseline="0" dirty="0"/>
              <a:t> on highest tank overflow elevation. </a:t>
            </a:r>
          </a:p>
        </p:txBody>
      </p:sp>
      <p:sp>
        <p:nvSpPr>
          <p:cNvPr id="4" name="Slide Number Placeholder 3"/>
          <p:cNvSpPr>
            <a:spLocks noGrp="1"/>
          </p:cNvSpPr>
          <p:nvPr>
            <p:ph type="sldNum" sz="quarter" idx="10"/>
          </p:nvPr>
        </p:nvSpPr>
        <p:spPr/>
        <p:txBody>
          <a:bodyPr/>
          <a:lstStyle/>
          <a:p>
            <a:fld id="{95BC4700-D56F-49A4-A985-97DF17273F63}" type="slidenum">
              <a:rPr lang="en-US" smtClean="0"/>
              <a:pPr/>
              <a:t>12</a:t>
            </a:fld>
            <a:endParaRPr lang="en-US"/>
          </a:p>
        </p:txBody>
      </p:sp>
    </p:spTree>
    <p:extLst>
      <p:ext uri="{BB962C8B-B14F-4D97-AF65-F5344CB8AC3E}">
        <p14:creationId xmlns:p14="http://schemas.microsoft.com/office/powerpoint/2010/main" val="416441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B739E-4580-42C5-881C-76AA9B998177}" type="slidenum">
              <a:rPr lang="en-US" smtClean="0"/>
              <a:pPr/>
              <a:t>13</a:t>
            </a:fld>
            <a:endParaRPr lang="en-US" dirty="0"/>
          </a:p>
        </p:txBody>
      </p:sp>
    </p:spTree>
    <p:extLst>
      <p:ext uri="{BB962C8B-B14F-4D97-AF65-F5344CB8AC3E}">
        <p14:creationId xmlns:p14="http://schemas.microsoft.com/office/powerpoint/2010/main" val="126014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BC4700-D56F-49A4-A985-97DF17273F63}" type="slidenum">
              <a:rPr lang="en-US" smtClean="0"/>
              <a:pPr/>
              <a:t>2</a:t>
            </a:fld>
            <a:endParaRPr lang="en-US"/>
          </a:p>
        </p:txBody>
      </p:sp>
    </p:spTree>
    <p:extLst>
      <p:ext uri="{BB962C8B-B14F-4D97-AF65-F5344CB8AC3E}">
        <p14:creationId xmlns:p14="http://schemas.microsoft.com/office/powerpoint/2010/main" val="349486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Bef>
                <a:spcPct val="20000"/>
              </a:spcBef>
              <a:defRPr/>
            </a:pPr>
            <a:r>
              <a:rPr lang="en-US" sz="1200" b="0" u="none" dirty="0">
                <a:latin typeface="Arial" panose="020B0604020202020204" pitchFamily="34" charset="0"/>
                <a:cs typeface="Arial" panose="020B0604020202020204" pitchFamily="34" charset="0"/>
              </a:rPr>
              <a:t>Picture of Townsend WTP – Tropical Storm</a:t>
            </a:r>
            <a:r>
              <a:rPr lang="en-US" sz="1200" b="0" u="none" baseline="0" dirty="0">
                <a:latin typeface="Arial" panose="020B0604020202020204" pitchFamily="34" charset="0"/>
                <a:cs typeface="Arial" panose="020B0604020202020204" pitchFamily="34" charset="0"/>
              </a:rPr>
              <a:t> Florence</a:t>
            </a:r>
            <a:endParaRPr lang="en-US" sz="1200" b="0" u="none" dirty="0">
              <a:latin typeface="Arial" panose="020B0604020202020204" pitchFamily="34" charset="0"/>
              <a:cs typeface="Arial" panose="020B0604020202020204" pitchFamily="34" charset="0"/>
            </a:endParaRPr>
          </a:p>
          <a:p>
            <a:pPr eaLnBrk="0" hangingPunct="0">
              <a:spcBef>
                <a:spcPct val="20000"/>
              </a:spcBef>
              <a:defRPr/>
            </a:pPr>
            <a:r>
              <a:rPr lang="en-US" sz="1200" b="0" u="none" dirty="0">
                <a:latin typeface="Arial" panose="020B0604020202020204" pitchFamily="34" charset="0"/>
                <a:cs typeface="Arial" panose="020B0604020202020204" pitchFamily="34" charset="0"/>
              </a:rPr>
              <a:t>285,000+ residents</a:t>
            </a:r>
          </a:p>
          <a:p>
            <a:pPr eaLnBrk="0" hangingPunct="0">
              <a:spcBef>
                <a:spcPct val="20000"/>
              </a:spcBef>
              <a:defRPr/>
            </a:pPr>
            <a:endParaRPr lang="en-US" sz="1200" b="1" u="sng" dirty="0">
              <a:latin typeface="Arial" panose="020B0604020202020204" pitchFamily="34" charset="0"/>
              <a:cs typeface="Arial" panose="020B0604020202020204" pitchFamily="34" charset="0"/>
            </a:endParaRPr>
          </a:p>
          <a:p>
            <a:pPr eaLnBrk="0" hangingPunct="0">
              <a:spcBef>
                <a:spcPct val="20000"/>
              </a:spcBef>
              <a:defRPr/>
            </a:pPr>
            <a:r>
              <a:rPr lang="en-US" sz="1200" b="1" u="sng" dirty="0">
                <a:latin typeface="Arial" panose="020B0604020202020204" pitchFamily="34" charset="0"/>
                <a:cs typeface="Arial" panose="020B0604020202020204" pitchFamily="34" charset="0"/>
              </a:rPr>
              <a:t>Divisions</a:t>
            </a:r>
          </a:p>
          <a:p>
            <a:pPr eaLnBrk="0" hangingPunct="0">
              <a:defRPr/>
            </a:pPr>
            <a:r>
              <a:rPr lang="en-US" sz="1200" dirty="0">
                <a:latin typeface="Arial" panose="020B0604020202020204" pitchFamily="34" charset="0"/>
                <a:cs typeface="Arial" panose="020B0604020202020204" pitchFamily="34" charset="0"/>
              </a:rPr>
              <a:t>Business</a:t>
            </a:r>
          </a:p>
          <a:p>
            <a:pPr eaLnBrk="0" hangingPunct="0">
              <a:defRPr/>
            </a:pPr>
            <a:r>
              <a:rPr lang="en-US" sz="1200" dirty="0">
                <a:latin typeface="Arial" panose="020B0604020202020204" pitchFamily="34" charset="0"/>
                <a:cs typeface="Arial" panose="020B0604020202020204" pitchFamily="34" charset="0"/>
              </a:rPr>
              <a:t>Customer Service</a:t>
            </a:r>
          </a:p>
          <a:p>
            <a:pPr eaLnBrk="0" hangingPunct="0">
              <a:defRPr/>
            </a:pPr>
            <a:r>
              <a:rPr lang="en-US" sz="1200" dirty="0">
                <a:latin typeface="Arial" panose="020B0604020202020204" pitchFamily="34" charset="0"/>
                <a:cs typeface="Arial" panose="020B0604020202020204" pitchFamily="34" charset="0"/>
              </a:rPr>
              <a:t>Engineering</a:t>
            </a:r>
          </a:p>
          <a:p>
            <a:pPr eaLnBrk="0" hangingPunct="0">
              <a:defRPr/>
            </a:pPr>
            <a:r>
              <a:rPr lang="en-US" sz="1200" dirty="0">
                <a:latin typeface="Arial" panose="020B0604020202020204" pitchFamily="34" charset="0"/>
                <a:cs typeface="Arial" panose="020B0604020202020204" pitchFamily="34" charset="0"/>
              </a:rPr>
              <a:t>Operations</a:t>
            </a:r>
          </a:p>
          <a:p>
            <a:pPr eaLnBrk="0" hangingPunct="0">
              <a:defRPr/>
            </a:pPr>
            <a:r>
              <a:rPr lang="en-US" sz="1200" dirty="0" err="1">
                <a:latin typeface="Arial" panose="020B0604020202020204" pitchFamily="34" charset="0"/>
                <a:cs typeface="Arial" panose="020B0604020202020204" pitchFamily="34" charset="0"/>
              </a:rPr>
              <a:t>Stormwater</a:t>
            </a:r>
            <a:endParaRPr lang="en-US" sz="1200" dirty="0">
              <a:latin typeface="Arial" panose="020B0604020202020204" pitchFamily="34" charset="0"/>
              <a:cs typeface="Arial" panose="020B0604020202020204" pitchFamily="34" charset="0"/>
            </a:endParaRPr>
          </a:p>
          <a:p>
            <a:pPr eaLnBrk="0" hangingPunct="0">
              <a:defRPr/>
            </a:pPr>
            <a:r>
              <a:rPr lang="en-US" sz="1200" dirty="0">
                <a:latin typeface="Arial" panose="020B0604020202020204" pitchFamily="34" charset="0"/>
                <a:cs typeface="Arial" panose="020B0604020202020204" pitchFamily="34" charset="0"/>
              </a:rPr>
              <a:t>Water Reclamation</a:t>
            </a:r>
          </a:p>
          <a:p>
            <a:pPr eaLnBrk="0" hangingPunct="0">
              <a:defRPr/>
            </a:pPr>
            <a:r>
              <a:rPr lang="en-US" sz="1200" dirty="0">
                <a:latin typeface="Arial" panose="020B0604020202020204" pitchFamily="34" charset="0"/>
                <a:cs typeface="Arial" panose="020B0604020202020204" pitchFamily="34" charset="0"/>
              </a:rPr>
              <a:t>Water Supply</a:t>
            </a:r>
          </a:p>
          <a:p>
            <a:endParaRPr lang="en-US" sz="1200" kern="1200" dirty="0">
              <a:solidFill>
                <a:schemeClr val="tx1"/>
              </a:solidFill>
              <a:latin typeface="+mn-lt"/>
              <a:ea typeface="+mn-ea"/>
              <a:cs typeface="+mn-cs"/>
            </a:endParaRPr>
          </a:p>
          <a:p>
            <a:r>
              <a:rPr lang="en-US" sz="1200" b="1" u="sng" kern="1200" dirty="0">
                <a:solidFill>
                  <a:schemeClr val="tx1"/>
                </a:solidFill>
                <a:latin typeface="+mn-lt"/>
                <a:ea typeface="+mn-ea"/>
                <a:cs typeface="+mn-cs"/>
              </a:rPr>
              <a:t>Departmental Budget Information</a:t>
            </a:r>
          </a:p>
          <a:p>
            <a:pPr lvl="0"/>
            <a:r>
              <a:rPr lang="en-US" sz="1200" kern="1200" dirty="0">
                <a:solidFill>
                  <a:schemeClr val="tx1"/>
                </a:solidFill>
                <a:latin typeface="+mn-lt"/>
                <a:ea typeface="+mn-ea"/>
                <a:cs typeface="+mn-cs"/>
              </a:rPr>
              <a:t>FY19 Water and Sewer Utility:  $134,372,479</a:t>
            </a:r>
          </a:p>
          <a:p>
            <a:pPr lvl="0"/>
            <a:r>
              <a:rPr lang="en-US" sz="1200" kern="1200" dirty="0">
                <a:solidFill>
                  <a:schemeClr val="tx1"/>
                </a:solidFill>
                <a:latin typeface="+mn-lt"/>
                <a:ea typeface="+mn-ea"/>
                <a:cs typeface="+mn-cs"/>
              </a:rPr>
              <a:t>FY19 </a:t>
            </a:r>
            <a:r>
              <a:rPr lang="en-US" sz="1200" kern="1200" dirty="0" err="1">
                <a:solidFill>
                  <a:schemeClr val="tx1"/>
                </a:solidFill>
                <a:latin typeface="+mn-lt"/>
                <a:ea typeface="+mn-ea"/>
                <a:cs typeface="+mn-cs"/>
              </a:rPr>
              <a:t>Stormwater</a:t>
            </a:r>
            <a:r>
              <a:rPr lang="en-US" sz="1200" kern="1200" dirty="0">
                <a:solidFill>
                  <a:schemeClr val="tx1"/>
                </a:solidFill>
                <a:latin typeface="+mn-lt"/>
                <a:ea typeface="+mn-ea"/>
                <a:cs typeface="+mn-cs"/>
              </a:rPr>
              <a:t> Utility:  $13,535,896</a:t>
            </a:r>
          </a:p>
        </p:txBody>
      </p:sp>
      <p:sp>
        <p:nvSpPr>
          <p:cNvPr id="4" name="Slide Number Placeholder 3"/>
          <p:cNvSpPr>
            <a:spLocks noGrp="1"/>
          </p:cNvSpPr>
          <p:nvPr>
            <p:ph type="sldNum" sz="quarter" idx="10"/>
          </p:nvPr>
        </p:nvSpPr>
        <p:spPr/>
        <p:txBody>
          <a:bodyPr/>
          <a:lstStyle/>
          <a:p>
            <a:fld id="{95BC4700-D56F-49A4-A985-97DF17273F63}" type="slidenum">
              <a:rPr lang="en-US" smtClean="0"/>
              <a:pPr/>
              <a:t>3</a:t>
            </a:fld>
            <a:endParaRPr lang="en-US"/>
          </a:p>
        </p:txBody>
      </p:sp>
    </p:spTree>
    <p:extLst>
      <p:ext uri="{BB962C8B-B14F-4D97-AF65-F5344CB8AC3E}">
        <p14:creationId xmlns:p14="http://schemas.microsoft.com/office/powerpoint/2010/main" val="298959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Drinking Water Reservoirs</a:t>
            </a:r>
            <a:r>
              <a:rPr lang="en-US" baseline="0" dirty="0"/>
              <a:t> located within the Reedy Fork Drainage Basin. </a:t>
            </a:r>
            <a:r>
              <a:rPr lang="en-US" dirty="0"/>
              <a:t>Three man-made impoundments: Lake Higgins (11.6 mi</a:t>
            </a:r>
            <a:r>
              <a:rPr lang="en-US" baseline="30000" dirty="0"/>
              <a:t>2</a:t>
            </a:r>
            <a:r>
              <a:rPr lang="en-US" dirty="0"/>
              <a:t> drainage area),</a:t>
            </a:r>
            <a:r>
              <a:rPr lang="en-US" baseline="0" dirty="0"/>
              <a:t> </a:t>
            </a:r>
            <a:r>
              <a:rPr lang="en-US" dirty="0"/>
              <a:t>Lake Brandt</a:t>
            </a:r>
            <a:r>
              <a:rPr lang="en-US" baseline="0" dirty="0"/>
              <a:t> </a:t>
            </a:r>
            <a:r>
              <a:rPr lang="en-US" dirty="0"/>
              <a:t>(68 mi</a:t>
            </a:r>
            <a:r>
              <a:rPr lang="en-US" baseline="30000" dirty="0"/>
              <a:t>2</a:t>
            </a:r>
            <a:r>
              <a:rPr lang="en-US" dirty="0"/>
              <a:t>) </a:t>
            </a:r>
            <a:r>
              <a:rPr lang="en-US" baseline="0" dirty="0"/>
              <a:t>and Lake Townsend </a:t>
            </a:r>
            <a:r>
              <a:rPr lang="en-US" dirty="0"/>
              <a:t>(105 mi</a:t>
            </a:r>
            <a:r>
              <a:rPr lang="en-US" baseline="30000" dirty="0"/>
              <a:t>2</a:t>
            </a:r>
            <a:r>
              <a:rPr lang="en-US" dirty="0"/>
              <a:t>). </a:t>
            </a:r>
          </a:p>
        </p:txBody>
      </p:sp>
      <p:sp>
        <p:nvSpPr>
          <p:cNvPr id="4" name="Slide Number Placeholder 3"/>
          <p:cNvSpPr>
            <a:spLocks noGrp="1"/>
          </p:cNvSpPr>
          <p:nvPr>
            <p:ph type="sldNum" sz="quarter" idx="10"/>
          </p:nvPr>
        </p:nvSpPr>
        <p:spPr/>
        <p:txBody>
          <a:bodyPr/>
          <a:lstStyle/>
          <a:p>
            <a:fld id="{95BC4700-D56F-49A4-A985-97DF17273F63}" type="slidenum">
              <a:rPr lang="en-US" smtClean="0"/>
              <a:pPr/>
              <a:t>4</a:t>
            </a:fld>
            <a:endParaRPr lang="en-US"/>
          </a:p>
        </p:txBody>
      </p:sp>
    </p:spTree>
    <p:extLst>
      <p:ext uri="{BB962C8B-B14F-4D97-AF65-F5344CB8AC3E}">
        <p14:creationId xmlns:p14="http://schemas.microsoft.com/office/powerpoint/2010/main" val="335566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City owns and maintains a riparian buffer around all three reservoirs. On average, both plants treat and deliver about 33.4 million gallons per day to more than 285,000 residents. When full, Greensboro’s three water reservoirs hold approximately </a:t>
            </a:r>
            <a:r>
              <a:rPr lang="en-US" sz="1200" u="sng" kern="1200" dirty="0">
                <a:solidFill>
                  <a:schemeClr val="tx1"/>
                </a:solidFill>
                <a:effectLst/>
                <a:latin typeface="+mn-lt"/>
                <a:ea typeface="+mn-ea"/>
                <a:cs typeface="+mn-cs"/>
              </a:rPr>
              <a:t>nine billion gallons </a:t>
            </a:r>
            <a:r>
              <a:rPr lang="en-US" sz="1200" kern="1200" dirty="0">
                <a:solidFill>
                  <a:schemeClr val="tx1"/>
                </a:solidFill>
                <a:effectLst/>
                <a:latin typeface="+mn-lt"/>
                <a:ea typeface="+mn-ea"/>
                <a:cs typeface="+mn-cs"/>
              </a:rPr>
              <a:t>of water.</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Wading, bathing, or swimming are</a:t>
            </a:r>
            <a:r>
              <a:rPr lang="en-US" sz="1200" kern="1200" baseline="0" dirty="0">
                <a:solidFill>
                  <a:schemeClr val="tx1"/>
                </a:solidFill>
                <a:effectLst/>
                <a:latin typeface="+mn-lt"/>
                <a:ea typeface="+mn-ea"/>
                <a:cs typeface="+mn-cs"/>
              </a:rPr>
              <a:t> prohibited</a:t>
            </a:r>
            <a:r>
              <a:rPr lang="en-US" sz="1200" kern="1200" dirty="0">
                <a:solidFill>
                  <a:schemeClr val="tx1"/>
                </a:solidFill>
                <a:effectLst/>
                <a:latin typeface="+mn-lt"/>
                <a:ea typeface="+mn-ea"/>
                <a:cs typeface="+mn-cs"/>
              </a:rPr>
              <a:t> in Lakes Higgins, Brandt, and Townsend.</a:t>
            </a:r>
            <a:endParaRPr lang="en-US" sz="10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5BC4700-D56F-49A4-A985-97DF17273F63}" type="slidenum">
              <a:rPr lang="en-US" smtClean="0"/>
              <a:pPr/>
              <a:t>5</a:t>
            </a:fld>
            <a:endParaRPr lang="en-US"/>
          </a:p>
        </p:txBody>
      </p:sp>
    </p:spTree>
    <p:extLst>
      <p:ext uri="{BB962C8B-B14F-4D97-AF65-F5344CB8AC3E}">
        <p14:creationId xmlns:p14="http://schemas.microsoft.com/office/powerpoint/2010/main" val="367108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CIP projects ongoing 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planned for both plants.</a:t>
            </a:r>
            <a:r>
              <a:rPr lang="en-US" sz="1200" b="0" i="0" kern="1200" baseline="0" dirty="0">
                <a:solidFill>
                  <a:schemeClr val="tx1"/>
                </a:solidFill>
                <a:effectLst/>
                <a:latin typeface="+mn-lt"/>
                <a:ea typeface="+mn-ea"/>
                <a:cs typeface="+mn-cs"/>
              </a:rPr>
              <a:t> Major electrical upgrades for both in the near future and Townsend nearing completion (6/2019) of sedimentation basin and filter</a:t>
            </a:r>
            <a:r>
              <a:rPr lang="en-US" sz="1200" b="0" i="0" kern="1200" dirty="0">
                <a:solidFill>
                  <a:schemeClr val="tx1"/>
                </a:solidFill>
                <a:effectLst/>
                <a:latin typeface="+mn-lt"/>
                <a:ea typeface="+mn-ea"/>
                <a:cs typeface="+mn-cs"/>
              </a:rPr>
              <a:t> (air</a:t>
            </a:r>
            <a:r>
              <a:rPr lang="en-US" sz="1200" b="0" i="0" kern="1200" baseline="0" dirty="0">
                <a:solidFill>
                  <a:schemeClr val="tx1"/>
                </a:solidFill>
                <a:effectLst/>
                <a:latin typeface="+mn-lt"/>
                <a:ea typeface="+mn-ea"/>
                <a:cs typeface="+mn-cs"/>
              </a:rPr>
              <a:t> scour) upgrades.</a:t>
            </a:r>
          </a:p>
          <a:p>
            <a:r>
              <a:rPr lang="en-US" sz="1200" b="0" i="0" kern="1200" baseline="0" dirty="0">
                <a:solidFill>
                  <a:schemeClr val="tx1"/>
                </a:solidFill>
                <a:effectLst/>
                <a:latin typeface="+mn-lt"/>
                <a:ea typeface="+mn-ea"/>
                <a:cs typeface="+mn-cs"/>
              </a:rPr>
              <a:t>Mitchell GAC, sedimentation (plate settlers) and residuals management </a:t>
            </a:r>
            <a:r>
              <a:rPr lang="en-US" sz="1200" b="0" i="0" u="sng" kern="1200" baseline="0" dirty="0">
                <a:solidFill>
                  <a:schemeClr val="tx1"/>
                </a:solidFill>
                <a:effectLst/>
                <a:latin typeface="+mn-lt"/>
                <a:ea typeface="+mn-ea"/>
                <a:cs typeface="+mn-cs"/>
              </a:rPr>
              <a:t>design</a:t>
            </a:r>
            <a:r>
              <a:rPr lang="en-US" sz="1200" b="0" i="0" kern="1200" baseline="0" dirty="0">
                <a:solidFill>
                  <a:schemeClr val="tx1"/>
                </a:solidFill>
                <a:effectLst/>
                <a:latin typeface="+mn-lt"/>
                <a:ea typeface="+mn-ea"/>
                <a:cs typeface="+mn-cs"/>
              </a:rPr>
              <a:t> upgrades scheduled to begin in FY20.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BC4700-D56F-49A4-A985-97DF17273F63}" type="slidenum">
              <a:rPr lang="en-US" smtClean="0"/>
              <a:pPr/>
              <a:t>6</a:t>
            </a:fld>
            <a:endParaRPr lang="en-US"/>
          </a:p>
        </p:txBody>
      </p:sp>
    </p:spTree>
    <p:extLst>
      <p:ext uri="{BB962C8B-B14F-4D97-AF65-F5344CB8AC3E}">
        <p14:creationId xmlns:p14="http://schemas.microsoft.com/office/powerpoint/2010/main" val="3268798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Release Schedule Approved by State and implemented in 3/2014</a:t>
            </a:r>
          </a:p>
          <a:p>
            <a:r>
              <a:rPr lang="en-US" sz="1200" b="0" i="0" u="none" strike="noStrike" kern="1200" baseline="0" dirty="0">
                <a:solidFill>
                  <a:schemeClr val="tx1"/>
                </a:solidFill>
                <a:latin typeface="+mn-lt"/>
                <a:ea typeface="+mn-ea"/>
                <a:cs typeface="+mn-cs"/>
              </a:rPr>
              <a:t>Middle Tier Lake Level also less than 714.5 MSL</a:t>
            </a:r>
          </a:p>
          <a:p>
            <a:r>
              <a:rPr lang="en-US" sz="1200" b="0" i="0" u="none" strike="noStrike" kern="1200" baseline="0" dirty="0">
                <a:solidFill>
                  <a:schemeClr val="tx1"/>
                </a:solidFill>
                <a:latin typeface="+mn-lt"/>
                <a:ea typeface="+mn-ea"/>
                <a:cs typeface="+mn-cs"/>
              </a:rPr>
              <a:t>Bottom Tier Lake Level also less than 709.7 MSL</a:t>
            </a:r>
          </a:p>
        </p:txBody>
      </p:sp>
      <p:sp>
        <p:nvSpPr>
          <p:cNvPr id="4" name="Slide Number Placeholder 3"/>
          <p:cNvSpPr>
            <a:spLocks noGrp="1"/>
          </p:cNvSpPr>
          <p:nvPr>
            <p:ph type="sldNum" sz="quarter" idx="10"/>
          </p:nvPr>
        </p:nvSpPr>
        <p:spPr/>
        <p:txBody>
          <a:bodyPr/>
          <a:lstStyle/>
          <a:p>
            <a:fld id="{95BC4700-D56F-49A4-A985-97DF17273F63}" type="slidenum">
              <a:rPr lang="en-US" smtClean="0"/>
              <a:pPr/>
              <a:t>7</a:t>
            </a:fld>
            <a:endParaRPr lang="en-US"/>
          </a:p>
        </p:txBody>
      </p:sp>
    </p:spTree>
    <p:extLst>
      <p:ext uri="{BB962C8B-B14F-4D97-AF65-F5344CB8AC3E}">
        <p14:creationId xmlns:p14="http://schemas.microsoft.com/office/powerpoint/2010/main" val="37125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Original spillway failed in 1947 (flood of record for Reddy Fork Creek) and replaced with existing structure (raised normal pool 7 feet) and pump station to provide raw water to Mitchel Water Treatment Plant.</a:t>
            </a:r>
          </a:p>
        </p:txBody>
      </p:sp>
      <p:sp>
        <p:nvSpPr>
          <p:cNvPr id="4" name="Slide Number Placeholder 3"/>
          <p:cNvSpPr>
            <a:spLocks noGrp="1"/>
          </p:cNvSpPr>
          <p:nvPr>
            <p:ph type="sldNum" sz="quarter" idx="10"/>
          </p:nvPr>
        </p:nvSpPr>
        <p:spPr/>
        <p:txBody>
          <a:bodyPr/>
          <a:lstStyle/>
          <a:p>
            <a:fld id="{95BC4700-D56F-49A4-A985-97DF17273F63}" type="slidenum">
              <a:rPr lang="en-US" smtClean="0"/>
              <a:pPr/>
              <a:t>8</a:t>
            </a:fld>
            <a:endParaRPr lang="en-US"/>
          </a:p>
        </p:txBody>
      </p:sp>
    </p:spTree>
    <p:extLst>
      <p:ext uri="{BB962C8B-B14F-4D97-AF65-F5344CB8AC3E}">
        <p14:creationId xmlns:p14="http://schemas.microsoft.com/office/powerpoint/2010/main" val="332409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Normal Pool Elevation – 741.5 ft.</a:t>
            </a:r>
          </a:p>
          <a:p>
            <a:r>
              <a:rPr lang="en-US" sz="1200" b="0" i="0" u="none" strike="noStrike" kern="1200" baseline="0" dirty="0">
                <a:solidFill>
                  <a:schemeClr val="tx1"/>
                </a:solidFill>
                <a:latin typeface="+mn-lt"/>
                <a:ea typeface="+mn-ea"/>
                <a:cs typeface="+mn-cs"/>
              </a:rPr>
              <a:t>Lake can be drained using bottom drain pipe and isolation valve.</a:t>
            </a:r>
          </a:p>
        </p:txBody>
      </p:sp>
      <p:sp>
        <p:nvSpPr>
          <p:cNvPr id="4" name="Slide Number Placeholder 3"/>
          <p:cNvSpPr>
            <a:spLocks noGrp="1"/>
          </p:cNvSpPr>
          <p:nvPr>
            <p:ph type="sldNum" sz="quarter" idx="10"/>
          </p:nvPr>
        </p:nvSpPr>
        <p:spPr/>
        <p:txBody>
          <a:bodyPr/>
          <a:lstStyle/>
          <a:p>
            <a:fld id="{95BC4700-D56F-49A4-A985-97DF17273F63}" type="slidenum">
              <a:rPr lang="en-US" smtClean="0"/>
              <a:pPr/>
              <a:t>9</a:t>
            </a:fld>
            <a:endParaRPr lang="en-US"/>
          </a:p>
        </p:txBody>
      </p:sp>
    </p:spTree>
    <p:extLst>
      <p:ext uri="{BB962C8B-B14F-4D97-AF65-F5344CB8AC3E}">
        <p14:creationId xmlns:p14="http://schemas.microsoft.com/office/powerpoint/2010/main" val="153163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36249B-40B1-422B-ABEA-FB26051655B8}" type="datetimeFigureOut">
              <a:rPr lang="en-US" smtClean="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344676-7ADA-43CF-BAFD-A492B80A745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6249B-40B1-422B-ABEA-FB26051655B8}" type="datetimeFigureOut">
              <a:rPr lang="en-US" smtClean="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344676-7ADA-43CF-BAFD-A492B80A74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6249B-40B1-422B-ABEA-FB26051655B8}" type="datetimeFigureOut">
              <a:rPr lang="en-US" smtClean="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344676-7ADA-43CF-BAFD-A492B80A745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6249B-40B1-422B-ABEA-FB26051655B8}" type="datetimeFigureOut">
              <a:rPr lang="en-US" smtClean="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344676-7ADA-43CF-BAFD-A492B80A745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6249B-40B1-422B-ABEA-FB26051655B8}" type="datetimeFigureOut">
              <a:rPr lang="en-US" smtClean="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344676-7ADA-43CF-BAFD-A492B80A745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36249B-40B1-422B-ABEA-FB26051655B8}" type="datetimeFigureOut">
              <a:rPr lang="en-US" smtClean="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344676-7ADA-43CF-BAFD-A492B80A745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36249B-40B1-422B-ABEA-FB26051655B8}" type="datetimeFigureOut">
              <a:rPr lang="en-US" smtClean="0"/>
              <a:pPr/>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344676-7ADA-43CF-BAFD-A492B80A745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36249B-40B1-422B-ABEA-FB26051655B8}" type="datetimeFigureOut">
              <a:rPr lang="en-US" smtClean="0"/>
              <a:pPr/>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344676-7ADA-43CF-BAFD-A492B80A745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6249B-40B1-422B-ABEA-FB26051655B8}" type="datetimeFigureOut">
              <a:rPr lang="en-US" smtClean="0"/>
              <a:pPr/>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344676-7ADA-43CF-BAFD-A492B80A74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36249B-40B1-422B-ABEA-FB26051655B8}" type="datetimeFigureOut">
              <a:rPr lang="en-US" smtClean="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344676-7ADA-43CF-BAFD-A492B80A745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36249B-40B1-422B-ABEA-FB26051655B8}" type="datetimeFigureOut">
              <a:rPr lang="en-US" smtClean="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344676-7ADA-43CF-BAFD-A492B80A745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6249B-40B1-422B-ABEA-FB26051655B8}" type="datetimeFigureOut">
              <a:rPr lang="en-US" smtClean="0"/>
              <a:pPr/>
              <a:t>4/15/2019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44676-7ADA-43CF-BAFD-A492B80A74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G Powerpoin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 Box 6"/>
          <p:cNvSpPr txBox="1">
            <a:spLocks noChangeArrowheads="1"/>
          </p:cNvSpPr>
          <p:nvPr/>
        </p:nvSpPr>
        <p:spPr bwMode="auto">
          <a:xfrm>
            <a:off x="353960" y="457200"/>
            <a:ext cx="8447139" cy="1938992"/>
          </a:xfrm>
          <a:prstGeom prst="rect">
            <a:avLst/>
          </a:prstGeom>
          <a:noFill/>
          <a:ln w="9525">
            <a:noFill/>
            <a:miter lim="800000"/>
            <a:headEnd/>
            <a:tailEnd/>
          </a:ln>
          <a:effectLst/>
        </p:spPr>
        <p:txBody>
          <a:bodyPr wrap="square">
            <a:spAutoFit/>
          </a:bodyPr>
          <a:lstStyle/>
          <a:p>
            <a:pPr algn="ctr"/>
            <a:r>
              <a:rPr lang="en-US" sz="6000" b="1" dirty="0">
                <a:solidFill>
                  <a:schemeClr val="bg1"/>
                </a:solidFill>
                <a:latin typeface="Arial" pitchFamily="34" charset="0"/>
                <a:cs typeface="Arial" pitchFamily="34" charset="0"/>
              </a:rPr>
              <a:t>Greensboro Reservoir Management</a:t>
            </a:r>
          </a:p>
        </p:txBody>
      </p:sp>
      <p:sp>
        <p:nvSpPr>
          <p:cNvPr id="6" name="Text Box 7"/>
          <p:cNvSpPr txBox="1">
            <a:spLocks noChangeArrowheads="1"/>
          </p:cNvSpPr>
          <p:nvPr/>
        </p:nvSpPr>
        <p:spPr bwMode="auto">
          <a:xfrm>
            <a:off x="3810000" y="5314771"/>
            <a:ext cx="4991100" cy="1200329"/>
          </a:xfrm>
          <a:prstGeom prst="rect">
            <a:avLst/>
          </a:prstGeom>
          <a:noFill/>
          <a:ln w="9525">
            <a:noFill/>
            <a:miter lim="800000"/>
            <a:headEnd/>
            <a:tailEnd/>
          </a:ln>
          <a:effectLst/>
        </p:spPr>
        <p:txBody>
          <a:bodyPr wrap="square">
            <a:spAutoFit/>
          </a:bodyPr>
          <a:lstStyle/>
          <a:p>
            <a:pPr algn="ctr">
              <a:spcBef>
                <a:spcPct val="50000"/>
              </a:spcBef>
            </a:pPr>
            <a:r>
              <a:rPr lang="en-US" sz="2400" dirty="0">
                <a:solidFill>
                  <a:schemeClr val="bg1"/>
                </a:solidFill>
                <a:latin typeface="Arial" pitchFamily="34" charset="0"/>
                <a:cs typeface="Arial" pitchFamily="34" charset="0"/>
              </a:rPr>
              <a:t>Wednesday May 8, 2019</a:t>
            </a:r>
          </a:p>
          <a:p>
            <a:pPr algn="ctr"/>
            <a:r>
              <a:rPr lang="en-US" sz="2400" dirty="0">
                <a:solidFill>
                  <a:schemeClr val="bg1"/>
                </a:solidFill>
                <a:latin typeface="Arial" pitchFamily="34" charset="0"/>
                <a:cs typeface="Arial" pitchFamily="34" charset="0"/>
              </a:rPr>
              <a:t>Steven D. Drew</a:t>
            </a:r>
          </a:p>
          <a:p>
            <a:pPr algn="ctr"/>
            <a:r>
              <a:rPr lang="en-US" sz="2400" dirty="0">
                <a:solidFill>
                  <a:schemeClr val="bg1"/>
                </a:solidFill>
                <a:latin typeface="Arial" pitchFamily="34" charset="0"/>
                <a:cs typeface="Arial" pitchFamily="34" charset="0"/>
              </a:rPr>
              <a:t>Water Resources Department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274638"/>
            <a:ext cx="9144000" cy="715962"/>
          </a:xfrm>
          <a:prstGeom prst="rect">
            <a:avLst/>
          </a:prstGeom>
        </p:spPr>
        <p:txBody>
          <a:bodyPr>
            <a:normAutofit/>
          </a:bodyPr>
          <a:lstStyle/>
          <a:p>
            <a:pPr algn="ctr">
              <a:buClr>
                <a:schemeClr val="accent1">
                  <a:shade val="75000"/>
                </a:schemeClr>
              </a:buClr>
              <a:defRPr/>
            </a:pPr>
            <a:r>
              <a:rPr lang="en-US" sz="3600" b="1" dirty="0">
                <a:solidFill>
                  <a:srgbClr val="00703C"/>
                </a:solidFill>
                <a:latin typeface="Arial" panose="020B0604020202020204" pitchFamily="34" charset="0"/>
                <a:cs typeface="Arial" panose="020B0604020202020204" pitchFamily="34" charset="0"/>
              </a:rPr>
              <a:t>Haw River Pump Station</a:t>
            </a:r>
          </a:p>
        </p:txBody>
      </p:sp>
      <p:sp>
        <p:nvSpPr>
          <p:cNvPr id="20" name="Rectangle 19"/>
          <p:cNvSpPr/>
          <p:nvPr/>
        </p:nvSpPr>
        <p:spPr>
          <a:xfrm>
            <a:off x="457200" y="4686300"/>
            <a:ext cx="7658100" cy="1754326"/>
          </a:xfrm>
          <a:prstGeom prst="rect">
            <a:avLst/>
          </a:prstGeom>
        </p:spPr>
        <p:txBody>
          <a:bodyPr wrap="square">
            <a:spAutoFit/>
          </a:bodyPr>
          <a:lstStyle/>
          <a:p>
            <a:r>
              <a:rPr lang="en-US" dirty="0">
                <a:solidFill>
                  <a:srgbClr val="00703C"/>
                </a:solidFill>
                <a:latin typeface="Arial" pitchFamily="34" charset="0"/>
                <a:cs typeface="Arial" pitchFamily="34" charset="0"/>
              </a:rPr>
              <a:t>Station Usage Triggered By City Reservoir Usable Storage</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Drought Risk Rule Curve (below which reservoir will not be filled by April of any given year)</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Stage 2 Water Restrictions in effect  </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Stream flow greater than 3” over dam</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Two 500 HP Raw Water VFD Pumps – 4 to 12 MGD rated capacity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7720" y="1005840"/>
            <a:ext cx="4389120" cy="32918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 y="1005840"/>
            <a:ext cx="4389120" cy="3291840"/>
          </a:xfrm>
          <a:prstGeom prst="rect">
            <a:avLst/>
          </a:prstGeom>
        </p:spPr>
      </p:pic>
    </p:spTree>
    <p:extLst>
      <p:ext uri="{BB962C8B-B14F-4D97-AF65-F5344CB8AC3E}">
        <p14:creationId xmlns:p14="http://schemas.microsoft.com/office/powerpoint/2010/main" val="46646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274638"/>
            <a:ext cx="9144000" cy="715962"/>
          </a:xfrm>
          <a:prstGeom prst="rect">
            <a:avLst/>
          </a:prstGeom>
        </p:spPr>
        <p:txBody>
          <a:bodyPr>
            <a:normAutofit/>
          </a:bodyPr>
          <a:lstStyle/>
          <a:p>
            <a:pPr algn="ctr">
              <a:buClr>
                <a:schemeClr val="accent1">
                  <a:shade val="75000"/>
                </a:schemeClr>
              </a:buClr>
              <a:defRPr/>
            </a:pPr>
            <a:r>
              <a:rPr lang="en-US" sz="4000" b="1" dirty="0">
                <a:solidFill>
                  <a:srgbClr val="00703C"/>
                </a:solidFill>
              </a:rPr>
              <a:t>Greensboro’s Interconnections</a:t>
            </a:r>
          </a:p>
        </p:txBody>
      </p:sp>
      <p:sp>
        <p:nvSpPr>
          <p:cNvPr id="9" name="Rectangle 8"/>
          <p:cNvSpPr/>
          <p:nvPr/>
        </p:nvSpPr>
        <p:spPr>
          <a:xfrm>
            <a:off x="228600" y="1053929"/>
            <a:ext cx="8801100" cy="892552"/>
          </a:xfrm>
          <a:prstGeom prst="rect">
            <a:avLst/>
          </a:prstGeom>
        </p:spPr>
        <p:txBody>
          <a:bodyPr wrap="square">
            <a:spAutoFit/>
          </a:bodyPr>
          <a:lstStyle/>
          <a:p>
            <a:pPr marL="342900" lvl="1" indent="-342900">
              <a:spcBef>
                <a:spcPct val="20000"/>
              </a:spcBef>
              <a:buClr>
                <a:srgbClr val="00703C"/>
              </a:buClr>
              <a:buFont typeface="Wingdings" pitchFamily="2" charset="2"/>
              <a:buChar char="Ø"/>
              <a:tabLst>
                <a:tab pos="344488" algn="l"/>
              </a:tabLst>
              <a:defRPr/>
            </a:pPr>
            <a:r>
              <a:rPr lang="en-US" sz="2600" dirty="0">
                <a:solidFill>
                  <a:srgbClr val="00703C"/>
                </a:solidFill>
                <a:latin typeface="Arial" pitchFamily="34" charset="0"/>
                <a:cs typeface="Arial" pitchFamily="34" charset="0"/>
              </a:rPr>
              <a:t>Vital component of Greensboro’s strategy to achieve system resiliency, redundancy, and operational flexibility</a:t>
            </a:r>
          </a:p>
        </p:txBody>
      </p:sp>
      <p:grpSp>
        <p:nvGrpSpPr>
          <p:cNvPr id="10" name="Group 9"/>
          <p:cNvGrpSpPr>
            <a:grpSpLocks noChangeAspect="1"/>
          </p:cNvGrpSpPr>
          <p:nvPr/>
        </p:nvGrpSpPr>
        <p:grpSpPr>
          <a:xfrm>
            <a:off x="719955" y="2092358"/>
            <a:ext cx="7623945" cy="4194142"/>
            <a:chOff x="666970" y="541538"/>
            <a:chExt cx="8148557" cy="4482746"/>
          </a:xfrm>
        </p:grpSpPr>
        <p:sp>
          <p:nvSpPr>
            <p:cNvPr id="12" name="Oval 11"/>
            <p:cNvSpPr/>
            <p:nvPr/>
          </p:nvSpPr>
          <p:spPr>
            <a:xfrm>
              <a:off x="3781887" y="2246050"/>
              <a:ext cx="2201663" cy="132277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Greensboro</a:t>
              </a:r>
            </a:p>
          </p:txBody>
        </p:sp>
        <p:sp>
          <p:nvSpPr>
            <p:cNvPr id="13" name="Oval 12"/>
            <p:cNvSpPr/>
            <p:nvPr/>
          </p:nvSpPr>
          <p:spPr>
            <a:xfrm>
              <a:off x="5370990" y="541538"/>
              <a:ext cx="1757779" cy="949911"/>
            </a:xfrm>
            <a:prstGeom prst="ellipse">
              <a:avLst/>
            </a:prstGeom>
            <a:solidFill>
              <a:srgbClr val="A4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Reidsville</a:t>
              </a:r>
            </a:p>
          </p:txBody>
        </p:sp>
        <p:sp>
          <p:nvSpPr>
            <p:cNvPr id="15" name="Oval 14"/>
            <p:cNvSpPr/>
            <p:nvPr/>
          </p:nvSpPr>
          <p:spPr>
            <a:xfrm>
              <a:off x="6933460" y="1879966"/>
              <a:ext cx="1882067" cy="14914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Burlington</a:t>
              </a:r>
            </a:p>
          </p:txBody>
        </p:sp>
        <p:sp>
          <p:nvSpPr>
            <p:cNvPr id="16" name="Oval 15"/>
            <p:cNvSpPr/>
            <p:nvPr/>
          </p:nvSpPr>
          <p:spPr>
            <a:xfrm>
              <a:off x="3023748" y="3403394"/>
              <a:ext cx="1038688" cy="87535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1050" dirty="0"/>
                <a:t>Jamestown</a:t>
              </a:r>
            </a:p>
          </p:txBody>
        </p:sp>
        <p:sp>
          <p:nvSpPr>
            <p:cNvPr id="17" name="Oval 16"/>
            <p:cNvSpPr/>
            <p:nvPr/>
          </p:nvSpPr>
          <p:spPr>
            <a:xfrm>
              <a:off x="4070554" y="3941685"/>
              <a:ext cx="1300435" cy="108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PTRWA</a:t>
              </a:r>
            </a:p>
          </p:txBody>
        </p:sp>
        <p:sp>
          <p:nvSpPr>
            <p:cNvPr id="18" name="Oval 17"/>
            <p:cNvSpPr/>
            <p:nvPr/>
          </p:nvSpPr>
          <p:spPr>
            <a:xfrm>
              <a:off x="1367160" y="3468734"/>
              <a:ext cx="1571347" cy="135890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High Point</a:t>
              </a:r>
            </a:p>
          </p:txBody>
        </p:sp>
        <p:sp>
          <p:nvSpPr>
            <p:cNvPr id="19" name="Oval 18"/>
            <p:cNvSpPr/>
            <p:nvPr/>
          </p:nvSpPr>
          <p:spPr>
            <a:xfrm>
              <a:off x="666970" y="1647714"/>
              <a:ext cx="2165007" cy="14914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dirty="0"/>
                <a:t>Winston-Salem</a:t>
              </a:r>
            </a:p>
          </p:txBody>
        </p:sp>
        <p:cxnSp>
          <p:nvCxnSpPr>
            <p:cNvPr id="20" name="Straight Arrow Connector 19"/>
            <p:cNvCxnSpPr/>
            <p:nvPr/>
          </p:nvCxnSpPr>
          <p:spPr>
            <a:xfrm flipH="1">
              <a:off x="5370990" y="1491449"/>
              <a:ext cx="371049" cy="754601"/>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flipV="1">
              <a:off x="5983550" y="2526890"/>
              <a:ext cx="879366" cy="98323"/>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5983550" y="2713703"/>
              <a:ext cx="879366" cy="88491"/>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23" name="Straight Arrow Connector 22"/>
            <p:cNvCxnSpPr/>
            <p:nvPr/>
          </p:nvCxnSpPr>
          <p:spPr>
            <a:xfrm flipV="1">
              <a:off x="4591665" y="3568823"/>
              <a:ext cx="39329" cy="27559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flipH="1">
              <a:off x="3696929" y="3224981"/>
              <a:ext cx="84958" cy="1464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a:off x="3590925" y="3139162"/>
              <a:ext cx="106004" cy="17841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flipH="1">
              <a:off x="2524125" y="2907437"/>
              <a:ext cx="1219662" cy="561297"/>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2851027" y="2227000"/>
              <a:ext cx="1025648" cy="28084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06187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274638"/>
            <a:ext cx="9144000" cy="715962"/>
          </a:xfrm>
          <a:prstGeom prst="rect">
            <a:avLst/>
          </a:prstGeom>
        </p:spPr>
        <p:txBody>
          <a:bodyPr>
            <a:normAutofit/>
          </a:bodyPr>
          <a:lstStyle/>
          <a:p>
            <a:pPr algn="ctr">
              <a:buClr>
                <a:schemeClr val="accent1">
                  <a:shade val="75000"/>
                </a:schemeClr>
              </a:buClr>
              <a:defRPr/>
            </a:pPr>
            <a:r>
              <a:rPr lang="en-US" sz="3600" b="1" dirty="0">
                <a:solidFill>
                  <a:srgbClr val="00703C"/>
                </a:solidFill>
                <a:latin typeface="Arial" panose="020B0604020202020204" pitchFamily="34" charset="0"/>
                <a:cs typeface="Arial" panose="020B0604020202020204" pitchFamily="34" charset="0"/>
              </a:rPr>
              <a:t>Water Distribution System</a:t>
            </a:r>
          </a:p>
        </p:txBody>
      </p:sp>
      <p:grpSp>
        <p:nvGrpSpPr>
          <p:cNvPr id="13" name="Group 12"/>
          <p:cNvGrpSpPr/>
          <p:nvPr/>
        </p:nvGrpSpPr>
        <p:grpSpPr>
          <a:xfrm>
            <a:off x="484056" y="914400"/>
            <a:ext cx="7859844" cy="5528519"/>
            <a:chOff x="484056" y="914400"/>
            <a:chExt cx="7859844" cy="5528519"/>
          </a:xfrm>
        </p:grpSpPr>
        <p:pic>
          <p:nvPicPr>
            <p:cNvPr id="14" name="Content Placeholder 3"/>
            <p:cNvPicPr>
              <a:picLocks noChangeAspect="1"/>
            </p:cNvPicPr>
            <p:nvPr/>
          </p:nvPicPr>
          <p:blipFill>
            <a:blip r:embed="rId4"/>
            <a:stretch>
              <a:fillRect/>
            </a:stretch>
          </p:blipFill>
          <p:spPr>
            <a:xfrm>
              <a:off x="1691854" y="914400"/>
              <a:ext cx="5760293" cy="5528519"/>
            </a:xfrm>
            <a:prstGeom prst="rect">
              <a:avLst/>
            </a:prstGeom>
          </p:spPr>
        </p:pic>
        <p:sp>
          <p:nvSpPr>
            <p:cNvPr id="15" name="TextBox 14"/>
            <p:cNvSpPr txBox="1"/>
            <p:nvPr/>
          </p:nvSpPr>
          <p:spPr>
            <a:xfrm>
              <a:off x="484056" y="2964457"/>
              <a:ext cx="1156086" cy="415498"/>
            </a:xfrm>
            <a:prstGeom prst="rect">
              <a:avLst/>
            </a:prstGeom>
            <a:noFill/>
          </p:spPr>
          <p:txBody>
            <a:bodyPr wrap="none" rtlCol="0">
              <a:spAutoFit/>
            </a:bodyPr>
            <a:lstStyle/>
            <a:p>
              <a:pPr algn="r"/>
              <a:r>
                <a:rPr lang="en-US" sz="1050" b="1" dirty="0">
                  <a:solidFill>
                    <a:srgbClr val="FF0000"/>
                  </a:solidFill>
                  <a:latin typeface="+mn-lt"/>
                </a:rPr>
                <a:t>Supply from</a:t>
              </a:r>
            </a:p>
            <a:p>
              <a:pPr algn="r"/>
              <a:r>
                <a:rPr lang="en-US" sz="1050" b="1" dirty="0">
                  <a:solidFill>
                    <a:srgbClr val="FF0000"/>
                  </a:solidFill>
                  <a:latin typeface="+mn-lt"/>
                </a:rPr>
                <a:t>Winston-Salem</a:t>
              </a:r>
            </a:p>
          </p:txBody>
        </p:sp>
        <p:sp>
          <p:nvSpPr>
            <p:cNvPr id="16" name="TextBox 15"/>
            <p:cNvSpPr txBox="1"/>
            <p:nvPr/>
          </p:nvSpPr>
          <p:spPr>
            <a:xfrm>
              <a:off x="4457700" y="5928209"/>
              <a:ext cx="968535" cy="415498"/>
            </a:xfrm>
            <a:prstGeom prst="rect">
              <a:avLst/>
            </a:prstGeom>
            <a:noFill/>
          </p:spPr>
          <p:txBody>
            <a:bodyPr wrap="none" rtlCol="0">
              <a:spAutoFit/>
            </a:bodyPr>
            <a:lstStyle/>
            <a:p>
              <a:r>
                <a:rPr lang="en-US" sz="1050" b="1" dirty="0">
                  <a:solidFill>
                    <a:srgbClr val="FF0000"/>
                  </a:solidFill>
                  <a:latin typeface="+mn-lt"/>
                </a:rPr>
                <a:t>Supply from</a:t>
              </a:r>
            </a:p>
            <a:p>
              <a:r>
                <a:rPr lang="en-US" sz="1050" b="1" dirty="0">
                  <a:solidFill>
                    <a:srgbClr val="FF0000"/>
                  </a:solidFill>
                  <a:latin typeface="+mn-lt"/>
                </a:rPr>
                <a:t>PTRWA</a:t>
              </a:r>
            </a:p>
          </p:txBody>
        </p:sp>
        <p:sp>
          <p:nvSpPr>
            <p:cNvPr id="17" name="TextBox 16"/>
            <p:cNvSpPr txBox="1"/>
            <p:nvPr/>
          </p:nvSpPr>
          <p:spPr>
            <a:xfrm>
              <a:off x="7375365" y="3699302"/>
              <a:ext cx="968535" cy="415498"/>
            </a:xfrm>
            <a:prstGeom prst="rect">
              <a:avLst/>
            </a:prstGeom>
            <a:noFill/>
          </p:spPr>
          <p:txBody>
            <a:bodyPr wrap="none" rtlCol="0">
              <a:spAutoFit/>
            </a:bodyPr>
            <a:lstStyle/>
            <a:p>
              <a:r>
                <a:rPr lang="en-US" sz="1050" b="1" dirty="0">
                  <a:solidFill>
                    <a:srgbClr val="FF0000"/>
                  </a:solidFill>
                  <a:latin typeface="+mn-lt"/>
                </a:rPr>
                <a:t>Supply from</a:t>
              </a:r>
            </a:p>
            <a:p>
              <a:r>
                <a:rPr lang="en-US" sz="1050" b="1" dirty="0">
                  <a:solidFill>
                    <a:srgbClr val="FF0000"/>
                  </a:solidFill>
                  <a:latin typeface="+mn-lt"/>
                </a:rPr>
                <a:t>Burlington</a:t>
              </a:r>
            </a:p>
          </p:txBody>
        </p:sp>
        <p:sp>
          <p:nvSpPr>
            <p:cNvPr id="18" name="TextBox 17"/>
            <p:cNvSpPr txBox="1"/>
            <p:nvPr/>
          </p:nvSpPr>
          <p:spPr>
            <a:xfrm>
              <a:off x="6525636" y="953666"/>
              <a:ext cx="968535" cy="415498"/>
            </a:xfrm>
            <a:prstGeom prst="rect">
              <a:avLst/>
            </a:prstGeom>
            <a:noFill/>
          </p:spPr>
          <p:txBody>
            <a:bodyPr wrap="none" rtlCol="0">
              <a:spAutoFit/>
            </a:bodyPr>
            <a:lstStyle/>
            <a:p>
              <a:r>
                <a:rPr lang="en-US" sz="1050" b="1" dirty="0">
                  <a:solidFill>
                    <a:srgbClr val="FF0000"/>
                  </a:solidFill>
                  <a:latin typeface="+mn-lt"/>
                </a:rPr>
                <a:t>Supply from</a:t>
              </a:r>
            </a:p>
            <a:p>
              <a:r>
                <a:rPr lang="en-US" sz="1050" b="1" dirty="0">
                  <a:solidFill>
                    <a:srgbClr val="FF0000"/>
                  </a:solidFill>
                  <a:latin typeface="+mn-lt"/>
                </a:rPr>
                <a:t>Reidsville</a:t>
              </a:r>
            </a:p>
          </p:txBody>
        </p:sp>
      </p:grpSp>
      <p:cxnSp>
        <p:nvCxnSpPr>
          <p:cNvPr id="19" name="Straight Arrow Connector 18"/>
          <p:cNvCxnSpPr/>
          <p:nvPr/>
        </p:nvCxnSpPr>
        <p:spPr>
          <a:xfrm>
            <a:off x="1433285" y="3351615"/>
            <a:ext cx="281215" cy="18569"/>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6446520" y="1028700"/>
            <a:ext cx="20486" cy="267813"/>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7126530" y="4012096"/>
            <a:ext cx="263139" cy="113159"/>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4389120" y="5928209"/>
            <a:ext cx="10713" cy="284481"/>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455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8791" y="0"/>
            <a:ext cx="9152791" cy="6864594"/>
          </a:xfrm>
          <a:prstGeom prst="rect">
            <a:avLst/>
          </a:prstGeom>
        </p:spPr>
      </p:pic>
      <p:sp>
        <p:nvSpPr>
          <p:cNvPr id="3" name="Title 1"/>
          <p:cNvSpPr txBox="1">
            <a:spLocks/>
          </p:cNvSpPr>
          <p:nvPr/>
        </p:nvSpPr>
        <p:spPr>
          <a:xfrm>
            <a:off x="2171700" y="3543300"/>
            <a:ext cx="4800600" cy="914400"/>
          </a:xfrm>
          <a:prstGeom prst="rect">
            <a:avLst/>
          </a:prstGeom>
        </p:spPr>
        <p:txBody>
          <a:bodyPr>
            <a:normAutofit/>
          </a:bodyPr>
          <a:lstStyle/>
          <a:p>
            <a:pPr algn="ctr" eaLnBrk="0" hangingPunct="0">
              <a:defRPr/>
            </a:pPr>
            <a:r>
              <a:rPr lang="en-US" sz="4000" b="1" dirty="0">
                <a:solidFill>
                  <a:srgbClr val="00703C"/>
                </a:solidFill>
                <a:latin typeface="Arial" pitchFamily="34" charset="0"/>
                <a:cs typeface="Arial" pitchFamily="34" charset="0"/>
              </a:rPr>
              <a:t>Questions?</a:t>
            </a:r>
          </a:p>
        </p:txBody>
      </p:sp>
      <p:pic>
        <p:nvPicPr>
          <p:cNvPr id="10" name="Picture 37" descr="MPj04072110000[1]"/>
          <p:cNvPicPr>
            <a:picLocks noChangeAspect="1" noChangeArrowheads="1"/>
          </p:cNvPicPr>
          <p:nvPr/>
        </p:nvPicPr>
        <p:blipFill>
          <a:blip r:embed="rId4" cstate="print"/>
          <a:srcRect/>
          <a:stretch>
            <a:fillRect/>
          </a:stretch>
        </p:blipFill>
        <p:spPr bwMode="auto">
          <a:xfrm>
            <a:off x="2973388" y="0"/>
            <a:ext cx="0" cy="0"/>
          </a:xfrm>
          <a:prstGeom prst="rect">
            <a:avLst/>
          </a:prstGeom>
          <a:noFill/>
          <a:ln w="9525">
            <a:noFill/>
            <a:miter lim="800000"/>
            <a:headEnd/>
            <a:tailEnd/>
          </a:ln>
        </p:spPr>
      </p:pic>
      <p:pic>
        <p:nvPicPr>
          <p:cNvPr id="1026" name="Picture 2" descr="Image result for drinking fountain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4114800"/>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00" y="0"/>
            <a:ext cx="3432756" cy="228600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0" y="0"/>
            <a:ext cx="2868010" cy="2286000"/>
          </a:xfrm>
          <a:prstGeom prst="rect">
            <a:avLst/>
          </a:prstGeom>
        </p:spPr>
      </p:pic>
      <p:pic>
        <p:nvPicPr>
          <p:cNvPr id="12" name="Picture 44" descr="LT38"/>
          <p:cNvPicPr>
            <a:picLocks noChangeAspect="1" noChangeArrowheads="1"/>
          </p:cNvPicPr>
          <p:nvPr/>
        </p:nvPicPr>
        <p:blipFill>
          <a:blip r:embed="rId8" cstate="print">
            <a:lum bright="6000" contrast="6000"/>
          </a:blip>
          <a:srcRect/>
          <a:stretch>
            <a:fillRect/>
          </a:stretch>
        </p:blipFill>
        <p:spPr bwMode="auto">
          <a:xfrm>
            <a:off x="6096000" y="0"/>
            <a:ext cx="3048000" cy="2286000"/>
          </a:xfrm>
          <a:prstGeom prst="rect">
            <a:avLst/>
          </a:prstGeom>
          <a:noFill/>
          <a:ln w="9525">
            <a:noFill/>
            <a:miter lim="800000"/>
            <a:headEnd/>
            <a:tailEnd/>
          </a:ln>
        </p:spPr>
      </p:pic>
    </p:spTree>
    <p:extLst>
      <p:ext uri="{BB962C8B-B14F-4D97-AF65-F5344CB8AC3E}">
        <p14:creationId xmlns:p14="http://schemas.microsoft.com/office/powerpoint/2010/main" val="239557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274638"/>
            <a:ext cx="91440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noProof="0" dirty="0">
                <a:ln>
                  <a:noFill/>
                </a:ln>
                <a:solidFill>
                  <a:srgbClr val="00703C"/>
                </a:solidFill>
                <a:effectLst/>
                <a:uLnTx/>
                <a:uFillTx/>
                <a:latin typeface="Arial" pitchFamily="34" charset="0"/>
                <a:ea typeface="+mj-ea"/>
                <a:cs typeface="Arial" pitchFamily="34" charset="0"/>
              </a:rPr>
              <a:t>Agenda</a:t>
            </a:r>
            <a:endParaRPr kumimoji="0" lang="en-US" sz="4000" b="1" i="0" u="none" strike="noStrike" kern="1200" cap="none" spc="0" normalizeH="0" noProof="0" dirty="0">
              <a:ln>
                <a:noFill/>
              </a:ln>
              <a:solidFill>
                <a:srgbClr val="00703C"/>
              </a:solidFill>
              <a:effectLst/>
              <a:uLnTx/>
              <a:uFillTx/>
              <a:latin typeface="Arial" pitchFamily="34" charset="0"/>
              <a:ea typeface="+mj-ea"/>
              <a:cs typeface="Arial" pitchFamily="34" charset="0"/>
            </a:endParaRPr>
          </a:p>
        </p:txBody>
      </p:sp>
      <p:sp>
        <p:nvSpPr>
          <p:cNvPr id="4" name="Content Placeholder 2"/>
          <p:cNvSpPr txBox="1">
            <a:spLocks/>
          </p:cNvSpPr>
          <p:nvPr/>
        </p:nvSpPr>
        <p:spPr>
          <a:xfrm>
            <a:off x="457200" y="1143000"/>
            <a:ext cx="8229600" cy="4686300"/>
          </a:xfrm>
          <a:prstGeom prst="rect">
            <a:avLst/>
          </a:prstGeom>
        </p:spPr>
        <p:txBody>
          <a:bodyPr>
            <a:normAutofit/>
          </a:bodyPr>
          <a:lstStyle/>
          <a:p>
            <a:pPr marL="463550" indent="-463550">
              <a:spcAft>
                <a:spcPts val="1200"/>
              </a:spcAft>
              <a:buClr>
                <a:srgbClr val="366841"/>
              </a:buClr>
              <a:buFont typeface="Wingdings" pitchFamily="2" charset="2"/>
              <a:buChar char="Ø"/>
              <a:defRPr/>
            </a:pPr>
            <a:r>
              <a:rPr lang="en-US" sz="2800" dirty="0">
                <a:solidFill>
                  <a:srgbClr val="00703C"/>
                </a:solidFill>
                <a:latin typeface="Arial" pitchFamily="34" charset="0"/>
                <a:cs typeface="Arial" pitchFamily="34" charset="0"/>
              </a:rPr>
              <a:t>Water Resources Overview</a:t>
            </a:r>
          </a:p>
          <a:p>
            <a:pPr marL="463550" indent="-463550">
              <a:spcAft>
                <a:spcPts val="1200"/>
              </a:spcAft>
              <a:buClr>
                <a:srgbClr val="366841"/>
              </a:buClr>
              <a:buFont typeface="Wingdings" pitchFamily="2" charset="2"/>
              <a:buChar char="Ø"/>
              <a:defRPr/>
            </a:pPr>
            <a:r>
              <a:rPr lang="en-US" sz="2800" dirty="0">
                <a:solidFill>
                  <a:srgbClr val="00703C"/>
                </a:solidFill>
                <a:latin typeface="Arial" pitchFamily="34" charset="0"/>
                <a:cs typeface="Arial" pitchFamily="34" charset="0"/>
              </a:rPr>
              <a:t>Greensboro’s Watershed</a:t>
            </a:r>
          </a:p>
          <a:p>
            <a:pPr marL="920750" lvl="1" indent="-463550">
              <a:spcAft>
                <a:spcPts val="1200"/>
              </a:spcAft>
              <a:buClr>
                <a:srgbClr val="366841"/>
              </a:buClr>
              <a:buFont typeface="Courier New" panose="02070309020205020404" pitchFamily="49" charset="0"/>
              <a:buChar char="o"/>
              <a:defRPr/>
            </a:pPr>
            <a:r>
              <a:rPr lang="en-US" sz="2600" dirty="0">
                <a:solidFill>
                  <a:srgbClr val="00703C"/>
                </a:solidFill>
                <a:latin typeface="Arial" pitchFamily="34" charset="0"/>
                <a:cs typeface="Arial" pitchFamily="34" charset="0"/>
              </a:rPr>
              <a:t>Reservoirs</a:t>
            </a:r>
          </a:p>
          <a:p>
            <a:pPr marL="914400" lvl="1" indent="-457200">
              <a:spcAft>
                <a:spcPts val="1200"/>
              </a:spcAft>
              <a:buClr>
                <a:srgbClr val="366841"/>
              </a:buClr>
              <a:buFont typeface="Courier New" panose="02070309020205020404" pitchFamily="49" charset="0"/>
              <a:buChar char="o"/>
              <a:defRPr/>
            </a:pPr>
            <a:r>
              <a:rPr lang="en-US" sz="2600" dirty="0">
                <a:solidFill>
                  <a:srgbClr val="00703C"/>
                </a:solidFill>
                <a:latin typeface="Arial" pitchFamily="34" charset="0"/>
                <a:cs typeface="Arial" pitchFamily="34" charset="0"/>
              </a:rPr>
              <a:t>Water Treatment Plants</a:t>
            </a:r>
          </a:p>
          <a:p>
            <a:pPr marL="457200" indent="-457200">
              <a:spcAft>
                <a:spcPts val="1200"/>
              </a:spcAft>
              <a:buClr>
                <a:srgbClr val="366841"/>
              </a:buClr>
              <a:buFont typeface="Wingdings" pitchFamily="2" charset="2"/>
              <a:buChar char="Ø"/>
              <a:defRPr/>
            </a:pPr>
            <a:r>
              <a:rPr lang="en-US" sz="2800" dirty="0">
                <a:solidFill>
                  <a:srgbClr val="00703C"/>
                </a:solidFill>
                <a:latin typeface="Arial" pitchFamily="34" charset="0"/>
                <a:cs typeface="Arial" pitchFamily="34" charset="0"/>
              </a:rPr>
              <a:t>Lake Operation</a:t>
            </a:r>
          </a:p>
          <a:p>
            <a:pPr marL="914400" lvl="1" indent="-457200">
              <a:spcAft>
                <a:spcPts val="1200"/>
              </a:spcAft>
              <a:buClr>
                <a:srgbClr val="366841"/>
              </a:buClr>
              <a:buFont typeface="Courier New" panose="02070309020205020404" pitchFamily="49" charset="0"/>
              <a:buChar char="o"/>
              <a:defRPr/>
            </a:pPr>
            <a:r>
              <a:rPr lang="en-US" sz="2600" dirty="0">
                <a:solidFill>
                  <a:srgbClr val="00703C"/>
                </a:solidFill>
                <a:latin typeface="Arial" pitchFamily="34" charset="0"/>
                <a:cs typeface="Arial" pitchFamily="34" charset="0"/>
              </a:rPr>
              <a:t>Haw River Pump Station</a:t>
            </a:r>
          </a:p>
          <a:p>
            <a:pPr marL="457200" indent="-457200">
              <a:spcAft>
                <a:spcPts val="1200"/>
              </a:spcAft>
              <a:buClr>
                <a:srgbClr val="366841"/>
              </a:buClr>
              <a:buFont typeface="Wingdings" pitchFamily="2" charset="2"/>
              <a:buChar char="Ø"/>
              <a:defRPr/>
            </a:pPr>
            <a:r>
              <a:rPr lang="en-US" sz="2800" dirty="0">
                <a:solidFill>
                  <a:srgbClr val="00703C"/>
                </a:solidFill>
                <a:latin typeface="Arial" pitchFamily="34" charset="0"/>
                <a:cs typeface="Arial" pitchFamily="34" charset="0"/>
              </a:rPr>
              <a:t>System Interconnections</a:t>
            </a:r>
          </a:p>
          <a:p>
            <a:pPr marL="914400" lvl="1" indent="-457200">
              <a:spcAft>
                <a:spcPts val="1200"/>
              </a:spcAft>
              <a:buClr>
                <a:srgbClr val="366841"/>
              </a:buClr>
              <a:buFont typeface="Courier New" panose="02070309020205020404" pitchFamily="49" charset="0"/>
              <a:buChar char="o"/>
              <a:defRPr/>
            </a:pPr>
            <a:r>
              <a:rPr lang="en-US" sz="2600" dirty="0">
                <a:solidFill>
                  <a:srgbClr val="00703C"/>
                </a:solidFill>
                <a:latin typeface="Arial" pitchFamily="34" charset="0"/>
                <a:cs typeface="Arial" pitchFamily="34" charset="0"/>
              </a:rPr>
              <a:t>Water Distribution System</a:t>
            </a:r>
          </a:p>
        </p:txBody>
      </p:sp>
    </p:spTree>
    <p:extLst>
      <p:ext uri="{BB962C8B-B14F-4D97-AF65-F5344CB8AC3E}">
        <p14:creationId xmlns:p14="http://schemas.microsoft.com/office/powerpoint/2010/main" val="10864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274638"/>
            <a:ext cx="91440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00703C"/>
                </a:solidFill>
                <a:latin typeface="Arial" pitchFamily="34" charset="0"/>
                <a:ea typeface="+mj-ea"/>
                <a:cs typeface="Arial" pitchFamily="34" charset="0"/>
              </a:rPr>
              <a:t>Greensboro Water Resources</a:t>
            </a:r>
            <a:endParaRPr kumimoji="0" lang="en-US" sz="4000" b="1" i="0" u="none" strike="noStrike" kern="1200" cap="none" spc="0" normalizeH="0" noProof="0" dirty="0">
              <a:ln>
                <a:noFill/>
              </a:ln>
              <a:solidFill>
                <a:srgbClr val="00703C"/>
              </a:solidFill>
              <a:effectLst/>
              <a:uLnTx/>
              <a:uFillTx/>
              <a:latin typeface="Arial" pitchFamily="34" charset="0"/>
              <a:ea typeface="+mj-ea"/>
              <a:cs typeface="Arial" pitchFamily="34" charset="0"/>
            </a:endParaRPr>
          </a:p>
        </p:txBody>
      </p:sp>
      <p:sp>
        <p:nvSpPr>
          <p:cNvPr id="11" name="Content Placeholder 2"/>
          <p:cNvSpPr txBox="1">
            <a:spLocks/>
          </p:cNvSpPr>
          <p:nvPr/>
        </p:nvSpPr>
        <p:spPr>
          <a:xfrm>
            <a:off x="342900" y="1143000"/>
            <a:ext cx="4593993" cy="1752600"/>
          </a:xfrm>
          <a:prstGeom prst="rect">
            <a:avLst/>
          </a:prstGeom>
        </p:spPr>
        <p:txBody>
          <a:bodyPr wrap="square"/>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indent="-344488">
              <a:lnSpc>
                <a:spcPct val="90000"/>
              </a:lnSpc>
              <a:spcAft>
                <a:spcPts val="600"/>
              </a:spcAft>
              <a:buClr>
                <a:srgbClr val="366841"/>
              </a:buClr>
              <a:buFont typeface="Wingdings" pitchFamily="2" charset="2"/>
              <a:buChar char="Ø"/>
              <a:defRPr/>
            </a:pPr>
            <a:r>
              <a:rPr lang="en-US" sz="2600" dirty="0">
                <a:solidFill>
                  <a:srgbClr val="00703C"/>
                </a:solidFill>
                <a:latin typeface="Arial" pitchFamily="34" charset="0"/>
                <a:cs typeface="Arial" pitchFamily="34" charset="0"/>
              </a:rPr>
              <a:t>355 employees</a:t>
            </a:r>
          </a:p>
          <a:p>
            <a:pPr marL="344488" indent="-344488">
              <a:lnSpc>
                <a:spcPct val="90000"/>
              </a:lnSpc>
              <a:spcAft>
                <a:spcPts val="600"/>
              </a:spcAft>
              <a:buClr>
                <a:srgbClr val="366841"/>
              </a:buClr>
              <a:buFont typeface="Wingdings" pitchFamily="2" charset="2"/>
              <a:buChar char="Ø"/>
              <a:defRPr/>
            </a:pPr>
            <a:r>
              <a:rPr lang="en-US" sz="2600" dirty="0">
                <a:solidFill>
                  <a:srgbClr val="00703C"/>
                </a:solidFill>
                <a:latin typeface="Arial" pitchFamily="34" charset="0"/>
                <a:cs typeface="Arial" pitchFamily="34" charset="0"/>
              </a:rPr>
              <a:t>104,000 water accounts</a:t>
            </a:r>
          </a:p>
          <a:p>
            <a:pPr marL="344488" indent="-344488">
              <a:lnSpc>
                <a:spcPct val="90000"/>
              </a:lnSpc>
              <a:spcAft>
                <a:spcPts val="600"/>
              </a:spcAft>
              <a:buClr>
                <a:srgbClr val="366841"/>
              </a:buClr>
              <a:buFont typeface="Wingdings" pitchFamily="2" charset="2"/>
              <a:buChar char="Ø"/>
              <a:defRPr/>
            </a:pPr>
            <a:r>
              <a:rPr lang="en-US" sz="2600" dirty="0">
                <a:solidFill>
                  <a:srgbClr val="00703C"/>
                </a:solidFill>
                <a:latin typeface="Arial" pitchFamily="34" charset="0"/>
                <a:cs typeface="Arial" pitchFamily="34" charset="0"/>
              </a:rPr>
              <a:t>Provide Water, Wastewater, and </a:t>
            </a:r>
            <a:r>
              <a:rPr lang="en-US" sz="2600" dirty="0" err="1">
                <a:solidFill>
                  <a:srgbClr val="00703C"/>
                </a:solidFill>
                <a:latin typeface="Arial" pitchFamily="34" charset="0"/>
                <a:cs typeface="Arial" pitchFamily="34" charset="0"/>
              </a:rPr>
              <a:t>Stormwater</a:t>
            </a:r>
            <a:r>
              <a:rPr lang="en-US" sz="2600" dirty="0">
                <a:solidFill>
                  <a:srgbClr val="00703C"/>
                </a:solidFill>
                <a:latin typeface="Arial" pitchFamily="34" charset="0"/>
                <a:cs typeface="Arial" pitchFamily="34" charset="0"/>
              </a:rPr>
              <a:t> Services</a:t>
            </a:r>
          </a:p>
        </p:txBody>
      </p:sp>
      <p:sp>
        <p:nvSpPr>
          <p:cNvPr id="16" name="Content Placeholder 2"/>
          <p:cNvSpPr txBox="1">
            <a:spLocks/>
          </p:cNvSpPr>
          <p:nvPr/>
        </p:nvSpPr>
        <p:spPr>
          <a:xfrm>
            <a:off x="4572000" y="3667570"/>
            <a:ext cx="4528017" cy="2276030"/>
          </a:xfrm>
          <a:prstGeom prst="rect">
            <a:avLst/>
          </a:prstGeom>
        </p:spPr>
        <p:txBody>
          <a:bodyPr wrap="square"/>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indent="-344488">
              <a:lnSpc>
                <a:spcPct val="90000"/>
              </a:lnSpc>
              <a:spcAft>
                <a:spcPts val="600"/>
              </a:spcAft>
              <a:buClr>
                <a:srgbClr val="366841"/>
              </a:buClr>
              <a:buFont typeface="Wingdings" pitchFamily="2" charset="2"/>
              <a:buChar char="Ø"/>
              <a:defRPr/>
            </a:pPr>
            <a:r>
              <a:rPr lang="en-US" sz="2600" dirty="0">
                <a:solidFill>
                  <a:srgbClr val="00703C"/>
                </a:solidFill>
                <a:latin typeface="Arial" pitchFamily="34" charset="0"/>
                <a:cs typeface="Arial" pitchFamily="34" charset="0"/>
              </a:rPr>
              <a:t>Two water treatment plants</a:t>
            </a:r>
          </a:p>
          <a:p>
            <a:pPr marL="344488" indent="-344488">
              <a:lnSpc>
                <a:spcPct val="90000"/>
              </a:lnSpc>
              <a:spcAft>
                <a:spcPts val="600"/>
              </a:spcAft>
              <a:buClr>
                <a:srgbClr val="366841"/>
              </a:buClr>
              <a:buFont typeface="Wingdings" pitchFamily="2" charset="2"/>
              <a:buChar char="Ø"/>
              <a:defRPr/>
            </a:pPr>
            <a:r>
              <a:rPr lang="en-US" sz="2600" dirty="0">
                <a:solidFill>
                  <a:srgbClr val="00703C"/>
                </a:solidFill>
                <a:latin typeface="Arial" pitchFamily="34" charset="0"/>
                <a:cs typeface="Arial" pitchFamily="34" charset="0"/>
              </a:rPr>
              <a:t>1,520 miles of public water lines</a:t>
            </a:r>
          </a:p>
          <a:p>
            <a:pPr marL="344488" indent="-344488">
              <a:lnSpc>
                <a:spcPct val="90000"/>
              </a:lnSpc>
              <a:spcAft>
                <a:spcPts val="600"/>
              </a:spcAft>
              <a:buClr>
                <a:srgbClr val="366841"/>
              </a:buClr>
              <a:buFont typeface="Wingdings" pitchFamily="2" charset="2"/>
              <a:buChar char="Ø"/>
              <a:defRPr/>
            </a:pPr>
            <a:r>
              <a:rPr lang="en-US" sz="2600" dirty="0">
                <a:solidFill>
                  <a:srgbClr val="00703C"/>
                </a:solidFill>
                <a:latin typeface="Arial" pitchFamily="34" charset="0"/>
                <a:cs typeface="Arial" pitchFamily="34" charset="0"/>
              </a:rPr>
              <a:t>2017 Avg. Water Demand 33.4 MGD</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4900" y="952499"/>
            <a:ext cx="4022492" cy="2681661"/>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54" y="3200400"/>
            <a:ext cx="4464246" cy="2971800"/>
          </a:xfrm>
          <a:prstGeom prst="rect">
            <a:avLst/>
          </a:prstGeom>
        </p:spPr>
      </p:pic>
    </p:spTree>
    <p:extLst>
      <p:ext uri="{BB962C8B-B14F-4D97-AF65-F5344CB8AC3E}">
        <p14:creationId xmlns:p14="http://schemas.microsoft.com/office/powerpoint/2010/main" val="190040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274638"/>
            <a:ext cx="9144000" cy="715962"/>
          </a:xfrm>
          <a:prstGeom prst="rect">
            <a:avLst/>
          </a:prstGeom>
        </p:spPr>
        <p:txBody>
          <a:bodyPr>
            <a:normAutofit/>
          </a:bodyPr>
          <a:lstStyle/>
          <a:p>
            <a:pPr algn="ctr">
              <a:buClr>
                <a:schemeClr val="accent1">
                  <a:shade val="75000"/>
                </a:schemeClr>
              </a:buClr>
              <a:defRPr/>
            </a:pPr>
            <a:r>
              <a:rPr lang="en-US" sz="3600" b="1" dirty="0">
                <a:solidFill>
                  <a:srgbClr val="00703C"/>
                </a:solidFill>
                <a:latin typeface="Arial" panose="020B0604020202020204" pitchFamily="34" charset="0"/>
                <a:cs typeface="Arial" panose="020B0604020202020204" pitchFamily="34" charset="0"/>
              </a:rPr>
              <a:t>Greensboro’s Watershed</a:t>
            </a:r>
          </a:p>
        </p:txBody>
      </p:sp>
      <p:pic>
        <p:nvPicPr>
          <p:cNvPr id="5" name="Picture 1027" descr="W:\Wtr_Conservation\by_staff\Williamsk\Kristine's Files\Graphics\Watershed\map for kwilliams cropped.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80160" y="1005840"/>
            <a:ext cx="6572249" cy="535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67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274638"/>
            <a:ext cx="9144000" cy="1143000"/>
          </a:xfrm>
          <a:prstGeom prst="rect">
            <a:avLst/>
          </a:prstGeom>
        </p:spPr>
        <p:txBody>
          <a:bodyPr>
            <a:normAutofit fontScale="92500"/>
          </a:bodyPr>
          <a:lstStyle/>
          <a:p>
            <a:pPr algn="ctr">
              <a:buClr>
                <a:schemeClr val="accent1">
                  <a:shade val="75000"/>
                </a:schemeClr>
              </a:buClr>
              <a:defRPr/>
            </a:pPr>
            <a:r>
              <a:rPr lang="en-US" sz="4000" b="1" dirty="0">
                <a:solidFill>
                  <a:srgbClr val="00703C"/>
                </a:solidFill>
              </a:rPr>
              <a:t>Source Water: Brandt, Higgins and Townsend </a:t>
            </a:r>
          </a:p>
        </p:txBody>
      </p:sp>
      <p:pic>
        <p:nvPicPr>
          <p:cNvPr id="6" name="Picture 10" descr="LakesPP"/>
          <p:cNvPicPr>
            <a:picLocks noChangeAspect="1" noChangeArrowheads="1"/>
          </p:cNvPicPr>
          <p:nvPr/>
        </p:nvPicPr>
        <p:blipFill>
          <a:blip r:embed="rId4" cstate="print"/>
          <a:srcRect/>
          <a:stretch>
            <a:fillRect/>
          </a:stretch>
        </p:blipFill>
        <p:spPr bwMode="auto">
          <a:xfrm>
            <a:off x="152400" y="990600"/>
            <a:ext cx="8686800" cy="4445952"/>
          </a:xfrm>
          <a:prstGeom prst="rect">
            <a:avLst/>
          </a:prstGeom>
          <a:noFill/>
          <a:ln w="9525">
            <a:noFill/>
            <a:miter lim="800000"/>
            <a:headEnd/>
            <a:tailEnd/>
          </a:ln>
        </p:spPr>
      </p:pic>
    </p:spTree>
    <p:extLst>
      <p:ext uri="{BB962C8B-B14F-4D97-AF65-F5344CB8AC3E}">
        <p14:creationId xmlns:p14="http://schemas.microsoft.com/office/powerpoint/2010/main" val="427302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274638"/>
            <a:ext cx="9144000" cy="715962"/>
          </a:xfrm>
          <a:prstGeom prst="rect">
            <a:avLst/>
          </a:prstGeom>
        </p:spPr>
        <p:txBody>
          <a:bodyPr>
            <a:normAutofit/>
          </a:bodyPr>
          <a:lstStyle/>
          <a:p>
            <a:pPr algn="ctr">
              <a:buClr>
                <a:schemeClr val="accent1">
                  <a:shade val="75000"/>
                </a:schemeClr>
              </a:buClr>
              <a:defRPr/>
            </a:pPr>
            <a:r>
              <a:rPr lang="en-US" sz="4000" b="1" dirty="0">
                <a:solidFill>
                  <a:srgbClr val="00703C"/>
                </a:solidFill>
              </a:rPr>
              <a:t>Water Treatment Plants</a:t>
            </a:r>
          </a:p>
        </p:txBody>
      </p:sp>
      <p:sp>
        <p:nvSpPr>
          <p:cNvPr id="9" name="Rectangle 8"/>
          <p:cNvSpPr/>
          <p:nvPr/>
        </p:nvSpPr>
        <p:spPr>
          <a:xfrm>
            <a:off x="228600" y="1053929"/>
            <a:ext cx="8686800" cy="1409617"/>
          </a:xfrm>
          <a:prstGeom prst="rect">
            <a:avLst/>
          </a:prstGeom>
        </p:spPr>
        <p:txBody>
          <a:bodyPr wrap="square">
            <a:spAutoFit/>
          </a:bodyPr>
          <a:lstStyle/>
          <a:p>
            <a:pPr marL="342900" lvl="1" indent="-342900">
              <a:spcBef>
                <a:spcPct val="20000"/>
              </a:spcBef>
              <a:buClr>
                <a:srgbClr val="00703C"/>
              </a:buClr>
              <a:buFont typeface="Wingdings" pitchFamily="2" charset="2"/>
              <a:buChar char="Ø"/>
              <a:tabLst>
                <a:tab pos="344488" algn="l"/>
              </a:tabLst>
              <a:defRPr/>
            </a:pPr>
            <a:r>
              <a:rPr lang="en-US" sz="2600" dirty="0">
                <a:solidFill>
                  <a:srgbClr val="00703C"/>
                </a:solidFill>
                <a:latin typeface="Arial" pitchFamily="34" charset="0"/>
                <a:cs typeface="Arial" pitchFamily="34" charset="0"/>
              </a:rPr>
              <a:t>Lake Townsend Water Treatment Plant (built in 1968) rated at 30 MGD</a:t>
            </a:r>
          </a:p>
          <a:p>
            <a:pPr marL="342900" lvl="1" indent="-342900">
              <a:spcBef>
                <a:spcPct val="20000"/>
              </a:spcBef>
              <a:buClr>
                <a:srgbClr val="00703C"/>
              </a:buClr>
              <a:buFont typeface="Wingdings" pitchFamily="2" charset="2"/>
              <a:buChar char="Ø"/>
              <a:tabLst>
                <a:tab pos="344488" algn="l"/>
              </a:tabLst>
              <a:defRPr/>
            </a:pPr>
            <a:r>
              <a:rPr lang="en-US" sz="2600" dirty="0">
                <a:solidFill>
                  <a:srgbClr val="00703C"/>
                </a:solidFill>
                <a:latin typeface="Arial" pitchFamily="34" charset="0"/>
                <a:cs typeface="Arial" pitchFamily="34" charset="0"/>
              </a:rPr>
              <a:t>Mitchell WTP (built in 1958) rated at 24 MGD</a:t>
            </a:r>
            <a:endParaRPr lang="en-US" sz="2800" dirty="0">
              <a:latin typeface="Arial" panose="020B0604020202020204" pitchFamily="34" charset="0"/>
              <a:cs typeface="Arial" panose="020B0604020202020204" pitchFamily="34" charset="0"/>
            </a:endParaRPr>
          </a:p>
        </p:txBody>
      </p:sp>
      <p:sp>
        <p:nvSpPr>
          <p:cNvPr id="14" name="Text Box 5"/>
          <p:cNvSpPr txBox="1">
            <a:spLocks noChangeArrowheads="1"/>
          </p:cNvSpPr>
          <p:nvPr/>
        </p:nvSpPr>
        <p:spPr bwMode="auto">
          <a:xfrm>
            <a:off x="1066800" y="5297269"/>
            <a:ext cx="2895600" cy="646331"/>
          </a:xfrm>
          <a:prstGeom prst="rect">
            <a:avLst/>
          </a:prstGeom>
          <a:noFill/>
          <a:ln w="9525">
            <a:noFill/>
            <a:miter lim="800000"/>
            <a:headEnd/>
            <a:tailEnd/>
          </a:ln>
        </p:spPr>
        <p:txBody>
          <a:bodyPr wrap="square">
            <a:spAutoFit/>
          </a:bodyPr>
          <a:lstStyle/>
          <a:p>
            <a:pPr algn="ctr" eaLnBrk="0" hangingPunct="0">
              <a:defRPr/>
            </a:pPr>
            <a:r>
              <a:rPr lang="en-US" b="1" dirty="0">
                <a:solidFill>
                  <a:srgbClr val="0070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Lake Townsend Water Treatment Plant</a:t>
            </a:r>
          </a:p>
        </p:txBody>
      </p:sp>
      <p:sp>
        <p:nvSpPr>
          <p:cNvPr id="8" name="Text Box 5"/>
          <p:cNvSpPr txBox="1">
            <a:spLocks noChangeArrowheads="1"/>
          </p:cNvSpPr>
          <p:nvPr/>
        </p:nvSpPr>
        <p:spPr bwMode="auto">
          <a:xfrm>
            <a:off x="5181600" y="5297269"/>
            <a:ext cx="2819400" cy="646331"/>
          </a:xfrm>
          <a:prstGeom prst="rect">
            <a:avLst/>
          </a:prstGeom>
          <a:noFill/>
          <a:ln w="9525">
            <a:noFill/>
            <a:miter lim="800000"/>
            <a:headEnd/>
            <a:tailEnd/>
          </a:ln>
        </p:spPr>
        <p:txBody>
          <a:bodyPr wrap="square">
            <a:spAutoFit/>
          </a:bodyPr>
          <a:lstStyle/>
          <a:p>
            <a:pPr algn="ctr" eaLnBrk="0" hangingPunct="0">
              <a:defRPr/>
            </a:pPr>
            <a:r>
              <a:rPr lang="en-US" b="1" dirty="0">
                <a:solidFill>
                  <a:srgbClr val="0070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Mitchell Water Treatment Plant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2590801"/>
            <a:ext cx="3822870" cy="254698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4557" y="2590800"/>
            <a:ext cx="3822871" cy="2546989"/>
          </a:xfrm>
          <a:prstGeom prst="rect">
            <a:avLst/>
          </a:prstGeom>
        </p:spPr>
      </p:pic>
    </p:spTree>
    <p:extLst>
      <p:ext uri="{BB962C8B-B14F-4D97-AF65-F5344CB8AC3E}">
        <p14:creationId xmlns:p14="http://schemas.microsoft.com/office/powerpoint/2010/main" val="357581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274638"/>
            <a:ext cx="9144000" cy="715962"/>
          </a:xfrm>
          <a:prstGeom prst="rect">
            <a:avLst/>
          </a:prstGeom>
        </p:spPr>
        <p:txBody>
          <a:bodyPr>
            <a:normAutofit/>
          </a:bodyPr>
          <a:lstStyle/>
          <a:p>
            <a:pPr algn="ctr">
              <a:buClr>
                <a:schemeClr val="accent1">
                  <a:shade val="75000"/>
                </a:schemeClr>
              </a:buClr>
              <a:defRPr/>
            </a:pPr>
            <a:r>
              <a:rPr lang="en-US" sz="3600" b="1" dirty="0">
                <a:solidFill>
                  <a:srgbClr val="00703C"/>
                </a:solidFill>
                <a:latin typeface="Arial" panose="020B0604020202020204" pitchFamily="34" charset="0"/>
                <a:cs typeface="Arial" panose="020B0604020202020204" pitchFamily="34" charset="0"/>
              </a:rPr>
              <a:t>Lake Townsend Reservoir</a:t>
            </a:r>
          </a:p>
        </p:txBody>
      </p:sp>
      <p:sp>
        <p:nvSpPr>
          <p:cNvPr id="19" name="Rectangle 18"/>
          <p:cNvSpPr/>
          <p:nvPr/>
        </p:nvSpPr>
        <p:spPr>
          <a:xfrm>
            <a:off x="5086601" y="1428571"/>
            <a:ext cx="3943099" cy="2585323"/>
          </a:xfrm>
          <a:prstGeom prst="rect">
            <a:avLst/>
          </a:prstGeom>
        </p:spPr>
        <p:txBody>
          <a:bodyPr wrap="square">
            <a:spAutoFit/>
          </a:bodyPr>
          <a:lstStyle/>
          <a:p>
            <a:r>
              <a:rPr lang="en-US" u="sng" dirty="0">
                <a:solidFill>
                  <a:srgbClr val="00703C"/>
                </a:solidFill>
                <a:latin typeface="Arial" pitchFamily="34" charset="0"/>
                <a:cs typeface="Arial" pitchFamily="34" charset="0"/>
              </a:rPr>
              <a:t>Labyrinth Spillway</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Built in 2010</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Spillway Capacity - 60% PMP</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2 cycles at normal pool and 5 cycles at one foot above normal pool (EL 716.5)</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Design accounts for failure of upstream dams (Higgins and Brandt)</a:t>
            </a:r>
          </a:p>
        </p:txBody>
      </p:sp>
      <mc:AlternateContent xmlns:mc="http://schemas.openxmlformats.org/markup-compatibility/2006" xmlns:a14="http://schemas.microsoft.com/office/drawing/2010/main">
        <mc:Choice Requires="a14">
          <p:sp>
            <p:nvSpPr>
              <p:cNvPr id="20" name="Rectangle 19"/>
              <p:cNvSpPr/>
              <p:nvPr/>
            </p:nvSpPr>
            <p:spPr>
              <a:xfrm>
                <a:off x="228600" y="4457700"/>
                <a:ext cx="4858001" cy="2031325"/>
              </a:xfrm>
              <a:prstGeom prst="rect">
                <a:avLst/>
              </a:prstGeom>
            </p:spPr>
            <p:txBody>
              <a:bodyPr wrap="square">
                <a:spAutoFit/>
              </a:bodyPr>
              <a:lstStyle/>
              <a:p>
                <a:r>
                  <a:rPr lang="en-US" u="sng" dirty="0">
                    <a:solidFill>
                      <a:srgbClr val="00703C"/>
                    </a:solidFill>
                    <a:latin typeface="Arial" pitchFamily="34" charset="0"/>
                    <a:cs typeface="Arial" pitchFamily="34" charset="0"/>
                  </a:rPr>
                  <a:t>Three-Tiered Minimum Release Schedule</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Top Tier – Minimum of 7 </a:t>
                </a:r>
                <a:r>
                  <a:rPr lang="en-US" dirty="0" err="1">
                    <a:solidFill>
                      <a:srgbClr val="00703C"/>
                    </a:solidFill>
                    <a:latin typeface="Arial" pitchFamily="34" charset="0"/>
                    <a:cs typeface="Arial" pitchFamily="34" charset="0"/>
                  </a:rPr>
                  <a:t>cfs</a:t>
                </a:r>
                <a:r>
                  <a:rPr lang="en-US" dirty="0">
                    <a:solidFill>
                      <a:srgbClr val="00703C"/>
                    </a:solidFill>
                    <a:latin typeface="Arial" pitchFamily="34" charset="0"/>
                    <a:cs typeface="Arial" pitchFamily="34" charset="0"/>
                  </a:rPr>
                  <a:t> to Reedy Fork (dam and plant flow)</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Middle - </a:t>
                </a:r>
                <a14:m>
                  <m:oMath xmlns:m="http://schemas.openxmlformats.org/officeDocument/2006/math">
                    <m:r>
                      <a:rPr lang="en-US" i="1" smtClean="0">
                        <a:solidFill>
                          <a:srgbClr val="00703C"/>
                        </a:solidFill>
                        <a:latin typeface="Cambria Math" panose="02040503050406030204" pitchFamily="18" charset="0"/>
                        <a:ea typeface="Cambria Math" panose="02040503050406030204" pitchFamily="18" charset="0"/>
                        <a:cs typeface="Arial" pitchFamily="34" charset="0"/>
                      </a:rPr>
                      <m:t>≥</m:t>
                    </m:r>
                  </m:oMath>
                </a14:m>
                <a:r>
                  <a:rPr lang="en-US" dirty="0">
                    <a:solidFill>
                      <a:srgbClr val="00703C"/>
                    </a:solidFill>
                    <a:latin typeface="Arial" pitchFamily="34" charset="0"/>
                    <a:cs typeface="Arial" pitchFamily="34" charset="0"/>
                  </a:rPr>
                  <a:t> 3.5 cfs and Stage I Water Restrictions in effect</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Bottom Tier – Min. 2 </a:t>
                </a:r>
                <a:r>
                  <a:rPr lang="en-US" dirty="0" err="1">
                    <a:solidFill>
                      <a:srgbClr val="00703C"/>
                    </a:solidFill>
                    <a:latin typeface="Arial" pitchFamily="34" charset="0"/>
                    <a:cs typeface="Arial" pitchFamily="34" charset="0"/>
                  </a:rPr>
                  <a:t>cfs</a:t>
                </a:r>
                <a:r>
                  <a:rPr lang="en-US" dirty="0">
                    <a:solidFill>
                      <a:srgbClr val="00703C"/>
                    </a:solidFill>
                    <a:latin typeface="Arial" pitchFamily="34" charset="0"/>
                    <a:cs typeface="Arial" pitchFamily="34" charset="0"/>
                  </a:rPr>
                  <a:t> and Stage V Water Restrictions in effect</a:t>
                </a:r>
              </a:p>
            </p:txBody>
          </p:sp>
        </mc:Choice>
        <mc:Fallback xmlns="">
          <p:sp>
            <p:nvSpPr>
              <p:cNvPr id="20" name="Rectangle 19"/>
              <p:cNvSpPr>
                <a:spLocks noRot="1" noChangeAspect="1" noMove="1" noResize="1" noEditPoints="1" noAdjustHandles="1" noChangeArrowheads="1" noChangeShapeType="1" noTextEdit="1"/>
              </p:cNvSpPr>
              <p:nvPr/>
            </p:nvSpPr>
            <p:spPr>
              <a:xfrm>
                <a:off x="228600" y="4457700"/>
                <a:ext cx="4858001" cy="2031325"/>
              </a:xfrm>
              <a:prstGeom prst="rect">
                <a:avLst/>
              </a:prstGeom>
              <a:blipFill>
                <a:blip r:embed="rId4"/>
                <a:stretch>
                  <a:fillRect l="-1131" t="-1502" r="-1633" b="-3904"/>
                </a:stretch>
              </a:blipFill>
            </p:spPr>
            <p:txBody>
              <a:bodyPr/>
              <a:lstStyle/>
              <a:p>
                <a:r>
                  <a:rPr lang="en-US">
                    <a:noFill/>
                  </a:rPr>
                  <a:t> </a:t>
                </a:r>
              </a:p>
            </p:txBody>
          </p:sp>
        </mc:Fallback>
      </mc:AlternateContent>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499" y="1185570"/>
            <a:ext cx="4743701" cy="3157830"/>
          </a:xfrm>
          <a:prstGeom prst="rect">
            <a:avLst/>
          </a:prstGeom>
        </p:spPr>
      </p:pic>
    </p:spTree>
    <p:extLst>
      <p:ext uri="{BB962C8B-B14F-4D97-AF65-F5344CB8AC3E}">
        <p14:creationId xmlns:p14="http://schemas.microsoft.com/office/powerpoint/2010/main" val="281329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274638"/>
            <a:ext cx="9144000" cy="715962"/>
          </a:xfrm>
          <a:prstGeom prst="rect">
            <a:avLst/>
          </a:prstGeom>
        </p:spPr>
        <p:txBody>
          <a:bodyPr>
            <a:normAutofit/>
          </a:bodyPr>
          <a:lstStyle/>
          <a:p>
            <a:pPr algn="ctr">
              <a:buClr>
                <a:schemeClr val="accent1">
                  <a:shade val="75000"/>
                </a:schemeClr>
              </a:buClr>
              <a:defRPr/>
            </a:pPr>
            <a:r>
              <a:rPr lang="en-US" sz="3600" b="1" dirty="0">
                <a:solidFill>
                  <a:srgbClr val="00703C"/>
                </a:solidFill>
                <a:latin typeface="Arial" panose="020B0604020202020204" pitchFamily="34" charset="0"/>
                <a:cs typeface="Arial" panose="020B0604020202020204" pitchFamily="34" charset="0"/>
              </a:rPr>
              <a:t>Lake Brandt Reservoir</a:t>
            </a:r>
          </a:p>
        </p:txBody>
      </p:sp>
      <p:sp>
        <p:nvSpPr>
          <p:cNvPr id="20" name="Rectangle 19"/>
          <p:cNvSpPr/>
          <p:nvPr/>
        </p:nvSpPr>
        <p:spPr>
          <a:xfrm>
            <a:off x="457200" y="4457700"/>
            <a:ext cx="7658100" cy="2031325"/>
          </a:xfrm>
          <a:prstGeom prst="rect">
            <a:avLst/>
          </a:prstGeom>
        </p:spPr>
        <p:txBody>
          <a:bodyPr wrap="square">
            <a:spAutoFit/>
          </a:bodyPr>
          <a:lstStyle/>
          <a:p>
            <a:r>
              <a:rPr lang="en-US" u="sng" dirty="0">
                <a:solidFill>
                  <a:srgbClr val="00703C"/>
                </a:solidFill>
                <a:latin typeface="Arial" pitchFamily="34" charset="0"/>
                <a:cs typeface="Arial" pitchFamily="34" charset="0"/>
              </a:rPr>
              <a:t>Gated Concrete (Ogee) Spillway and Sluiceway </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Constructed in 1960</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Spillway Capacity - 40% of PMP</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Eight vertical roller gates (25’ W x 10’ H) operated from bridge deck</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Lake level kept 6” to 12” below normal pool prior to wet weather events</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Gates operated (spillway rating table) to match inflow with outflow</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900" y="1005840"/>
            <a:ext cx="6172200" cy="3471863"/>
          </a:xfrm>
          <a:prstGeom prst="rect">
            <a:avLst/>
          </a:prstGeom>
        </p:spPr>
      </p:pic>
    </p:spTree>
    <p:extLst>
      <p:ext uri="{BB962C8B-B14F-4D97-AF65-F5344CB8AC3E}">
        <p14:creationId xmlns:p14="http://schemas.microsoft.com/office/powerpoint/2010/main" val="238386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G Powerpoint2.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0" y="274638"/>
            <a:ext cx="9144000" cy="715962"/>
          </a:xfrm>
          <a:prstGeom prst="rect">
            <a:avLst/>
          </a:prstGeom>
        </p:spPr>
        <p:txBody>
          <a:bodyPr>
            <a:normAutofit/>
          </a:bodyPr>
          <a:lstStyle/>
          <a:p>
            <a:pPr algn="ctr">
              <a:buClr>
                <a:schemeClr val="accent1">
                  <a:shade val="75000"/>
                </a:schemeClr>
              </a:buClr>
              <a:defRPr/>
            </a:pPr>
            <a:r>
              <a:rPr lang="en-US" sz="3600" b="1" dirty="0">
                <a:solidFill>
                  <a:srgbClr val="00703C"/>
                </a:solidFill>
                <a:latin typeface="Arial" panose="020B0604020202020204" pitchFamily="34" charset="0"/>
                <a:cs typeface="Arial" panose="020B0604020202020204" pitchFamily="34" charset="0"/>
              </a:rPr>
              <a:t>Lake Higgins Reservoir</a:t>
            </a:r>
          </a:p>
        </p:txBody>
      </p:sp>
      <p:sp>
        <p:nvSpPr>
          <p:cNvPr id="20" name="Rectangle 19"/>
          <p:cNvSpPr/>
          <p:nvPr/>
        </p:nvSpPr>
        <p:spPr>
          <a:xfrm>
            <a:off x="457200" y="4686300"/>
            <a:ext cx="7658100" cy="1477328"/>
          </a:xfrm>
          <a:prstGeom prst="rect">
            <a:avLst/>
          </a:prstGeom>
        </p:spPr>
        <p:txBody>
          <a:bodyPr wrap="square">
            <a:spAutoFit/>
          </a:bodyPr>
          <a:lstStyle/>
          <a:p>
            <a:r>
              <a:rPr lang="en-US" u="sng" dirty="0">
                <a:solidFill>
                  <a:srgbClr val="00703C"/>
                </a:solidFill>
                <a:latin typeface="Arial" pitchFamily="34" charset="0"/>
                <a:cs typeface="Arial" pitchFamily="34" charset="0"/>
              </a:rPr>
              <a:t>Concrete Ogee Spillway</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Constructed in 1956 to raise dam over existing earthen embankment</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Fixed Elevation Spillway - primary means of controlling lake level</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Earthen Auxiliary Spillway</a:t>
            </a:r>
          </a:p>
          <a:p>
            <a:pPr marL="341313" indent="-231775">
              <a:buFont typeface="Arial" panose="020B0604020202020204" pitchFamily="34" charset="0"/>
              <a:buChar char="•"/>
            </a:pPr>
            <a:r>
              <a:rPr lang="en-US" dirty="0">
                <a:solidFill>
                  <a:srgbClr val="00703C"/>
                </a:solidFill>
                <a:latin typeface="Arial" pitchFamily="34" charset="0"/>
                <a:cs typeface="Arial" pitchFamily="34" charset="0"/>
              </a:rPr>
              <a:t>Maximum Discharge – 39,100 </a:t>
            </a:r>
            <a:r>
              <a:rPr lang="en-US" dirty="0" err="1">
                <a:solidFill>
                  <a:srgbClr val="00703C"/>
                </a:solidFill>
                <a:latin typeface="Arial" pitchFamily="34" charset="0"/>
                <a:cs typeface="Arial" pitchFamily="34" charset="0"/>
              </a:rPr>
              <a:t>cfs</a:t>
            </a:r>
            <a:endParaRPr lang="en-US" dirty="0">
              <a:solidFill>
                <a:srgbClr val="00703C"/>
              </a:solidFill>
              <a:latin typeface="Arial" pitchFamily="34" charset="0"/>
              <a:cs typeface="Arial"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7720" y="1003733"/>
            <a:ext cx="4389120" cy="32918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 y="1003733"/>
            <a:ext cx="4389120" cy="3291840"/>
          </a:xfrm>
          <a:prstGeom prst="rect">
            <a:avLst/>
          </a:prstGeom>
        </p:spPr>
      </p:pic>
    </p:spTree>
    <p:extLst>
      <p:ext uri="{BB962C8B-B14F-4D97-AF65-F5344CB8AC3E}">
        <p14:creationId xmlns:p14="http://schemas.microsoft.com/office/powerpoint/2010/main" val="333899242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3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CB110B84D3F3949BD20C9382F6E9B98" ma:contentTypeVersion="2" ma:contentTypeDescription="Create a new document." ma:contentTypeScope="" ma:versionID="80fb4872d1735840da14aab81f94d005">
  <xsd:schema xmlns:xsd="http://www.w3.org/2001/XMLSchema" xmlns:xs="http://www.w3.org/2001/XMLSchema" xmlns:p="http://schemas.microsoft.com/office/2006/metadata/properties" xmlns:ns1="http://schemas.microsoft.com/sharepoint/v3" xmlns:ns2="40ed211c-5bc1-4ddc-93f5-3516f85e95f3" targetNamespace="http://schemas.microsoft.com/office/2006/metadata/properties" ma:root="true" ma:fieldsID="1a57a411e24694a0f3ca6d06ad2797e6" ns1:_="" ns2:_="">
    <xsd:import namespace="http://schemas.microsoft.com/sharepoint/v3"/>
    <xsd:import namespace="40ed211c-5bc1-4ddc-93f5-3516f85e95f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ed211c-5bc1-4ddc-93f5-3516f85e95f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_dlc_DocId xmlns="40ed211c-5bc1-4ddc-93f5-3516f85e95f3">DHNMQQHAPA55-7-799</_dlc_DocId>
    <_dlc_DocIdUrl xmlns="40ed211c-5bc1-4ddc-93f5-3516f85e95f3">
      <Url>http://citynet/_layouts/15/DocIdRedir.aspx?ID=DHNMQQHAPA55-7-799</Url>
      <Description>DHNMQQHAPA55-7-799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78D402-F5E7-4D5A-B416-095B9AD0CC98}">
  <ds:schemaRefs>
    <ds:schemaRef ds:uri="http://schemas.microsoft.com/sharepoint/events"/>
  </ds:schemaRefs>
</ds:datastoreItem>
</file>

<file path=customXml/itemProps2.xml><?xml version="1.0" encoding="utf-8"?>
<ds:datastoreItem xmlns:ds="http://schemas.openxmlformats.org/officeDocument/2006/customXml" ds:itemID="{49498844-7D53-45DD-B8B0-00E243B77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ed211c-5bc1-4ddc-93f5-3516f85e95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A562B6-6CB0-477A-95E2-E1B535AF9F17}">
  <ds:schemaRefs>
    <ds:schemaRef ds:uri="http://schemas.openxmlformats.org/package/2006/metadata/core-properties"/>
    <ds:schemaRef ds:uri="http://purl.org/dc/elements/1.1/"/>
    <ds:schemaRef ds:uri="http://purl.org/dc/terms/"/>
    <ds:schemaRef ds:uri="http://schemas.microsoft.com/office/infopath/2007/PartnerControls"/>
    <ds:schemaRef ds:uri="http://purl.org/dc/dcmitype/"/>
    <ds:schemaRef ds:uri="http://www.w3.org/XML/1998/namespace"/>
    <ds:schemaRef ds:uri="http://schemas.microsoft.com/office/2006/documentManagement/types"/>
    <ds:schemaRef ds:uri="40ed211c-5bc1-4ddc-93f5-3516f85e95f3"/>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0C60FBCE-1F57-4D5D-B31D-55CE6D659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28967</TotalTime>
  <Words>821</Words>
  <Application>Microsoft Office PowerPoint</Application>
  <PresentationFormat>On-screen Show (4:3)</PresentationFormat>
  <Paragraphs>126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 Math</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Greensboro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16248</dc:creator>
  <cp:lastModifiedBy>Nimmer, Kim</cp:lastModifiedBy>
  <cp:revision>555</cp:revision>
  <cp:lastPrinted>2018-08-06T17:22:45Z</cp:lastPrinted>
  <dcterms:created xsi:type="dcterms:W3CDTF">2015-09-21T14:03:35Z</dcterms:created>
  <dcterms:modified xsi:type="dcterms:W3CDTF">2019-04-15T19:50:09Z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58bcc4b7-1d13-48df-874d-94235399272e</vt:lpwstr>
  </property>
  <property fmtid="{D5CDD505-2E9C-101B-9397-08002B2CF9AE}" pid="3" name="ContentTypeId">
    <vt:lpwstr>0x0101001CB110B84D3F3949BD20C9382F6E9B98</vt:lpwstr>
  </property>
</Properties>
</file>